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339" r:id="rId2"/>
    <p:sldId id="338"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0" r:id="rId18"/>
    <p:sldId id="273" r:id="rId19"/>
    <p:sldId id="274" r:id="rId20"/>
    <p:sldId id="275" r:id="rId21"/>
    <p:sldId id="276" r:id="rId22"/>
    <p:sldId id="285" r:id="rId23"/>
    <p:sldId id="342"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283" r:id="rId70"/>
    <p:sldId id="331" r:id="rId71"/>
    <p:sldId id="332" r:id="rId72"/>
    <p:sldId id="333" r:id="rId73"/>
    <p:sldId id="334" r:id="rId74"/>
    <p:sldId id="335" r:id="rId75"/>
    <p:sldId id="336" r:id="rId76"/>
    <p:sldId id="337" r:id="rId77"/>
    <p:sldId id="257" r:id="rId78"/>
    <p:sldId id="277" r:id="rId79"/>
    <p:sldId id="278" r:id="rId80"/>
    <p:sldId id="279" r:id="rId81"/>
    <p:sldId id="281" r:id="rId82"/>
    <p:sldId id="282" r:id="rId83"/>
    <p:sldId id="348" r:id="rId84"/>
    <p:sldId id="340" r:id="rId85"/>
    <p:sldId id="341" r:id="rId86"/>
    <p:sldId id="347" r:id="rId87"/>
    <p:sldId id="349" r:id="rId88"/>
    <p:sldId id="346"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87"/>
    <p:restoredTop sz="69699"/>
  </p:normalViewPr>
  <p:slideViewPr>
    <p:cSldViewPr snapToGrid="0" snapToObjects="1">
      <p:cViewPr varScale="1">
        <p:scale>
          <a:sx n="82" d="100"/>
          <a:sy n="82" d="100"/>
        </p:scale>
        <p:origin x="1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2996F-BF15-CF41-94F0-56D6DC5282EE}" type="datetimeFigureOut">
              <a:rPr lang="en-US" smtClean="0"/>
              <a:t>10/8/16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6DA36-9A12-4D42-86DA-02E80CD94648}" type="slidenum">
              <a:rPr lang="en-US" smtClean="0"/>
              <a:t>‹#›</a:t>
            </a:fld>
            <a:endParaRPr lang="en-US"/>
          </a:p>
        </p:txBody>
      </p:sp>
    </p:spTree>
    <p:extLst>
      <p:ext uri="{BB962C8B-B14F-4D97-AF65-F5344CB8AC3E}">
        <p14:creationId xmlns:p14="http://schemas.microsoft.com/office/powerpoint/2010/main" val="112372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hyperlink" Target="https://pixabay.com/en/moog-synthesizer-moog-modular-1573329/"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polymer-project.org/1.0/docs/devguide/local-dom" TargetMode="External"/><Relationship Id="rId4" Type="http://schemas.openxmlformats.org/officeDocument/2006/relationships/hyperlink" Target="https://www.polymer-project.org/1.0/docs/devguide/events" TargetMode="External"/><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a:xfrm>
            <a:off x="381000" y="685800"/>
            <a:ext cx="6096000" cy="3429000"/>
          </a:xfrm>
        </p:spPr>
      </p:sp>
      <p:sp>
        <p:nvSpPr>
          <p:cNvPr id="44034" name="Rectangle 2"/>
          <p:cNvSpPr>
            <a:spLocks noGrp="1" noChangeArrowheads="1"/>
          </p:cNvSpPr>
          <p:nvPr>
            <p:ph type="body" sz="quarter" idx="1"/>
          </p:nvPr>
        </p:nvSpPr>
        <p:spPr/>
        <p:txBody>
          <a:bodyPr/>
          <a:lstStyle/>
          <a:p>
            <a:r>
              <a:rPr lang="en-US" altLang="en-US"/>
              <a:t>In fact, this is the core point -   Progressive Web Apps are a whole new level of caring about the quality of your end-to-end user experience.  If you forget the entire rest of my presentation today, I hope you remember this slide.</a:t>
            </a:r>
          </a:p>
        </p:txBody>
      </p:sp>
    </p:spTree>
    <p:extLst>
      <p:ext uri="{BB962C8B-B14F-4D97-AF65-F5344CB8AC3E}">
        <p14:creationId xmlns:p14="http://schemas.microsoft.com/office/powerpoint/2010/main" val="34013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a:xfrm>
            <a:off x="381000" y="685800"/>
            <a:ext cx="6096000" cy="3429000"/>
          </a:xfrm>
        </p:spPr>
      </p:sp>
      <p:sp>
        <p:nvSpPr>
          <p:cNvPr id="35842" name="Rectangle 2"/>
          <p:cNvSpPr>
            <a:spLocks noGrp="1" noChangeArrowheads="1"/>
          </p:cNvSpPr>
          <p:nvPr>
            <p:ph type="body" sz="quarter" idx="1"/>
          </p:nvPr>
        </p:nvSpPr>
        <p:spPr/>
        <p:txBody>
          <a:bodyPr/>
          <a:lstStyle/>
          <a:p>
            <a:r>
              <a:rPr lang="en-US" altLang="en-US"/>
              <a:t>But let’s add another axis, reach, and we can see how the web succeeds.  Based on a comScore study: </a:t>
            </a:r>
          </a:p>
        </p:txBody>
      </p:sp>
    </p:spTree>
    <p:extLst>
      <p:ext uri="{BB962C8B-B14F-4D97-AF65-F5344CB8AC3E}">
        <p14:creationId xmlns:p14="http://schemas.microsoft.com/office/powerpoint/2010/main" val="16558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xfrm>
            <a:off x="381000" y="685800"/>
            <a:ext cx="6096000" cy="3429000"/>
          </a:xfrm>
        </p:spPr>
      </p:sp>
      <p:sp>
        <p:nvSpPr>
          <p:cNvPr id="37890" name="Rectangle 2"/>
          <p:cNvSpPr>
            <a:spLocks noGrp="1" noChangeArrowheads="1"/>
          </p:cNvSpPr>
          <p:nvPr>
            <p:ph type="body" sz="quarter" idx="1"/>
          </p:nvPr>
        </p:nvSpPr>
        <p:spPr/>
        <p:txBody>
          <a:bodyPr/>
          <a:lstStyle/>
          <a:p>
            <a:r>
              <a:rPr lang="en-US" altLang="en-US" dirty="0"/>
              <a:t>The average user is installing zero apps per month.  Zero.  Read my lips, no new apps.  By contrast, from </a:t>
            </a:r>
            <a:r>
              <a:rPr lang="en-US" altLang="en-US" dirty="0" smtClean="0"/>
              <a:t>google</a:t>
            </a:r>
            <a:r>
              <a:rPr lang="en-US" altLang="en-US" baseline="0" dirty="0" smtClean="0"/>
              <a:t> </a:t>
            </a:r>
            <a:r>
              <a:rPr lang="en-US" altLang="en-US" dirty="0" smtClean="0"/>
              <a:t>data</a:t>
            </a:r>
            <a:r>
              <a:rPr lang="en-US" altLang="en-US" dirty="0"/>
              <a:t>, mobile users visit over 100 web sites per month.  This is the power of URLs and the ephemerality of the web; meet one-off needs.  I still refuse to load Facebook messenger and LinkedIn apps on my phone, for the few times I actually need them.</a:t>
            </a:r>
          </a:p>
        </p:txBody>
      </p:sp>
    </p:spTree>
    <p:extLst>
      <p:ext uri="{BB962C8B-B14F-4D97-AF65-F5344CB8AC3E}">
        <p14:creationId xmlns:p14="http://schemas.microsoft.com/office/powerpoint/2010/main" val="942449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381000" y="685800"/>
            <a:ext cx="6096000" cy="3429000"/>
          </a:xfrm>
        </p:spPr>
      </p:sp>
      <p:sp>
        <p:nvSpPr>
          <p:cNvPr id="39938" name="Rectangle 2"/>
          <p:cNvSpPr>
            <a:spLocks noGrp="1" noChangeArrowheads="1"/>
          </p:cNvSpPr>
          <p:nvPr>
            <p:ph type="body" sz="quarter" idx="1"/>
          </p:nvPr>
        </p:nvSpPr>
        <p:spPr/>
        <p:txBody>
          <a:bodyPr/>
          <a:lstStyle/>
          <a:p>
            <a:r>
              <a:rPr lang="en-US" altLang="en-US"/>
              <a:t>So what if we could add the capabilities we need, and the web could meet those UX expectations? We could have the best of both worlds. </a:t>
            </a:r>
          </a:p>
        </p:txBody>
      </p:sp>
    </p:spTree>
    <p:extLst>
      <p:ext uri="{BB962C8B-B14F-4D97-AF65-F5344CB8AC3E}">
        <p14:creationId xmlns:p14="http://schemas.microsoft.com/office/powerpoint/2010/main" val="25429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a:xfrm>
            <a:off x="381000" y="685800"/>
            <a:ext cx="6096000" cy="3429000"/>
          </a:xfrm>
        </p:spPr>
      </p:sp>
      <p:sp>
        <p:nvSpPr>
          <p:cNvPr id="41986" name="Rectangle 2"/>
          <p:cNvSpPr>
            <a:spLocks noGrp="1" noChangeArrowheads="1"/>
          </p:cNvSpPr>
          <p:nvPr>
            <p:ph type="body" sz="quarter" idx="1"/>
          </p:nvPr>
        </p:nvSpPr>
        <p:spPr/>
        <p:txBody>
          <a:bodyPr/>
          <a:lstStyle/>
          <a:p>
            <a:r>
              <a:rPr lang="en-US" altLang="en-US"/>
              <a:t>This is what PWAs represent - a user experience good enough, integrated enough, to earn a place in homescreen and the notification tray, without having to give up reach to get it.</a:t>
            </a:r>
          </a:p>
        </p:txBody>
      </p:sp>
    </p:spTree>
    <p:extLst>
      <p:ext uri="{BB962C8B-B14F-4D97-AF65-F5344CB8AC3E}">
        <p14:creationId xmlns:p14="http://schemas.microsoft.com/office/powerpoint/2010/main" val="185973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a:xfrm>
            <a:off x="381000" y="685800"/>
            <a:ext cx="6096000" cy="3429000"/>
          </a:xfrm>
        </p:spPr>
      </p:sp>
      <p:sp>
        <p:nvSpPr>
          <p:cNvPr id="44034" name="Rectangle 2"/>
          <p:cNvSpPr>
            <a:spLocks noGrp="1" noChangeArrowheads="1"/>
          </p:cNvSpPr>
          <p:nvPr>
            <p:ph type="body" sz="quarter" idx="1"/>
          </p:nvPr>
        </p:nvSpPr>
        <p:spPr/>
        <p:txBody>
          <a:bodyPr/>
          <a:lstStyle/>
          <a:p>
            <a:r>
              <a:rPr lang="en-US" altLang="en-US"/>
              <a:t>In fact, this is the core point -   Progressive Web Apps are a whole new level of caring about the quality of your end-to-end user experience.  If you forget the entire rest of my presentation today, I hope you remember this slide.</a:t>
            </a:r>
          </a:p>
        </p:txBody>
      </p:sp>
    </p:spTree>
    <p:extLst>
      <p:ext uri="{BB962C8B-B14F-4D97-AF65-F5344CB8AC3E}">
        <p14:creationId xmlns:p14="http://schemas.microsoft.com/office/powerpoint/2010/main" val="139950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a:xfrm>
            <a:off x="381000" y="685800"/>
            <a:ext cx="6096000" cy="3429000"/>
          </a:xfrm>
        </p:spPr>
      </p:sp>
      <p:sp>
        <p:nvSpPr>
          <p:cNvPr id="48130" name="Rectangle 2"/>
          <p:cNvSpPr>
            <a:spLocks noGrp="1" noChangeArrowheads="1"/>
          </p:cNvSpPr>
          <p:nvPr>
            <p:ph type="body" sz="quarter" idx="1"/>
          </p:nvPr>
        </p:nvSpPr>
        <p:spPr/>
        <p:txBody>
          <a:bodyPr/>
          <a:lstStyle/>
          <a:p>
            <a:r>
              <a:rPr lang="en-US" altLang="en-US"/>
              <a:t>Thinking back to the 90s when the web grew up - this was how we got online, from a honking big desktop machine somewhere in the house - and you had to put the whole house into "online mode"...</a:t>
            </a:r>
          </a:p>
        </p:txBody>
      </p:sp>
    </p:spTree>
    <p:extLst>
      <p:ext uri="{BB962C8B-B14F-4D97-AF65-F5344CB8AC3E}">
        <p14:creationId xmlns:p14="http://schemas.microsoft.com/office/powerpoint/2010/main" val="580148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a:xfrm>
            <a:off x="381000" y="685800"/>
            <a:ext cx="6096000" cy="3429000"/>
          </a:xfrm>
        </p:spPr>
      </p:sp>
      <p:sp>
        <p:nvSpPr>
          <p:cNvPr id="50178" name="Rectangle 2"/>
          <p:cNvSpPr>
            <a:spLocks noGrp="1" noChangeArrowheads="1"/>
          </p:cNvSpPr>
          <p:nvPr>
            <p:ph type="body" sz="quarter" idx="1"/>
          </p:nvPr>
        </p:nvSpPr>
        <p:spPr/>
        <p:txBody>
          <a:bodyPr/>
          <a:lstStyle/>
          <a:p>
            <a:r>
              <a:rPr lang="en-US" altLang="en-US"/>
              <a:t>By yelling to the whole house, "Don't pick up the phone!" or it would kill the connection.  We used to KNOW we were online.  But now, in the broadband era, we don’t even think about desktop connectivity - the network is like oxygen.  Ajax got us to "good enough" because we were always connected.  </a:t>
            </a:r>
          </a:p>
        </p:txBody>
      </p:sp>
    </p:spTree>
    <p:extLst>
      <p:ext uri="{BB962C8B-B14F-4D97-AF65-F5344CB8AC3E}">
        <p14:creationId xmlns:p14="http://schemas.microsoft.com/office/powerpoint/2010/main" val="1200252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a:xfrm>
            <a:off x="381000" y="685800"/>
            <a:ext cx="6096000" cy="3429000"/>
          </a:xfrm>
        </p:spPr>
      </p:sp>
      <p:sp>
        <p:nvSpPr>
          <p:cNvPr id="52226" name="Rectangle 2"/>
          <p:cNvSpPr>
            <a:spLocks noGrp="1" noChangeArrowheads="1"/>
          </p:cNvSpPr>
          <p:nvPr>
            <p:ph type="body" sz="quarter" idx="1"/>
          </p:nvPr>
        </p:nvSpPr>
        <p:spPr/>
        <p:txBody>
          <a:bodyPr/>
          <a:lstStyle/>
          <a:p>
            <a:r>
              <a:rPr lang="en-US" altLang="en-US" dirty="0"/>
              <a:t>we’ve become used to ALWAYS being online - we see this cute little </a:t>
            </a:r>
            <a:r>
              <a:rPr lang="en-US" altLang="en-US" dirty="0" err="1"/>
              <a:t>Downasaur</a:t>
            </a:r>
            <a:r>
              <a:rPr lang="en-US" altLang="en-US" dirty="0"/>
              <a:t> when we’re not, and it’s a disaster.  [Just ask my </a:t>
            </a:r>
            <a:r>
              <a:rPr lang="en-US" altLang="en-US" dirty="0" smtClean="0"/>
              <a:t>daughter, </a:t>
            </a:r>
            <a:r>
              <a:rPr lang="en-US" altLang="en-US" dirty="0"/>
              <a:t>when the </a:t>
            </a:r>
            <a:r>
              <a:rPr lang="en-US" altLang="en-US" dirty="0" err="1"/>
              <a:t>wifi</a:t>
            </a:r>
            <a:r>
              <a:rPr lang="en-US" altLang="en-US" dirty="0"/>
              <a:t> goes out.]</a:t>
            </a:r>
          </a:p>
        </p:txBody>
      </p:sp>
    </p:spTree>
    <p:extLst>
      <p:ext uri="{BB962C8B-B14F-4D97-AF65-F5344CB8AC3E}">
        <p14:creationId xmlns:p14="http://schemas.microsoft.com/office/powerpoint/2010/main" val="1346696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xfrm>
            <a:off x="381000" y="685800"/>
            <a:ext cx="6096000" cy="3429000"/>
          </a:xfrm>
        </p:spPr>
      </p:sp>
      <p:sp>
        <p:nvSpPr>
          <p:cNvPr id="54274" name="Rectangle 2"/>
          <p:cNvSpPr>
            <a:spLocks noGrp="1" noChangeArrowheads="1"/>
          </p:cNvSpPr>
          <p:nvPr>
            <p:ph type="body" sz="quarter" idx="1"/>
          </p:nvPr>
        </p:nvSpPr>
        <p:spPr/>
        <p:txBody>
          <a:bodyPr/>
          <a:lstStyle/>
          <a:p>
            <a:r>
              <a:rPr lang="en-US" altLang="en-US"/>
              <a:t>But mobile phones frequently aren't online - they exist in a Schrödinger’s Cat state of cell network connectivity.  Even when you have four bars, they might not have a live connection. It’s not just “no connection” that cause us a problem and breaks the user experience, it is slow and intermittent connections that effect users just as much.</a:t>
            </a:r>
          </a:p>
        </p:txBody>
      </p:sp>
    </p:spTree>
    <p:extLst>
      <p:ext uri="{BB962C8B-B14F-4D97-AF65-F5344CB8AC3E}">
        <p14:creationId xmlns:p14="http://schemas.microsoft.com/office/powerpoint/2010/main" val="686958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a:xfrm>
            <a:off x="381000" y="685800"/>
            <a:ext cx="6096000" cy="3429000"/>
          </a:xfrm>
        </p:spPr>
      </p:sp>
      <p:sp>
        <p:nvSpPr>
          <p:cNvPr id="56322" name="Rectangle 2"/>
          <p:cNvSpPr>
            <a:spLocks noGrp="1" noChangeArrowheads="1"/>
          </p:cNvSpPr>
          <p:nvPr>
            <p:ph type="body" sz="quarter" idx="1"/>
          </p:nvPr>
        </p:nvSpPr>
        <p:spPr/>
        <p:txBody>
          <a:bodyPr/>
          <a:lstStyle/>
          <a:p>
            <a:r>
              <a:rPr lang="en-US" altLang="en-US"/>
              <a:t>But still, mobile apps never show us this cute guy.  Nothing on my homescreen (except Chrome) shows this.  In order to for web apps to earn place on homescreen, we need to make them reliable, even when the network isn’t.   </a:t>
            </a:r>
          </a:p>
        </p:txBody>
      </p:sp>
    </p:spTree>
    <p:extLst>
      <p:ext uri="{BB962C8B-B14F-4D97-AF65-F5344CB8AC3E}">
        <p14:creationId xmlns:p14="http://schemas.microsoft.com/office/powerpoint/2010/main" val="183150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xfrm>
            <a:off x="381000" y="685800"/>
            <a:ext cx="6096000" cy="3429000"/>
          </a:xfrm>
        </p:spPr>
      </p:sp>
      <p:sp>
        <p:nvSpPr>
          <p:cNvPr id="19458" name="Rectangle 2"/>
          <p:cNvSpPr>
            <a:spLocks noGrp="1" noChangeArrowheads="1"/>
          </p:cNvSpPr>
          <p:nvPr>
            <p:ph type="body" sz="quarter" idx="1"/>
          </p:nvPr>
        </p:nvSpPr>
        <p:spPr/>
        <p:txBody>
          <a:bodyPr/>
          <a:lstStyle/>
          <a:p>
            <a:r>
              <a:rPr lang="en-US" altLang="en-US"/>
              <a:t>Introduce yourself here.</a:t>
            </a:r>
          </a:p>
        </p:txBody>
      </p:sp>
    </p:spTree>
    <p:extLst>
      <p:ext uri="{BB962C8B-B14F-4D97-AF65-F5344CB8AC3E}">
        <p14:creationId xmlns:p14="http://schemas.microsoft.com/office/powerpoint/2010/main" val="145096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a:xfrm>
            <a:off x="381000" y="685800"/>
            <a:ext cx="6096000" cy="3429000"/>
          </a:xfrm>
        </p:spPr>
      </p:sp>
      <p:sp>
        <p:nvSpPr>
          <p:cNvPr id="60418" name="Rectangle 2"/>
          <p:cNvSpPr>
            <a:spLocks noGrp="1" noChangeArrowheads="1"/>
          </p:cNvSpPr>
          <p:nvPr>
            <p:ph type="body" sz="quarter" idx="1"/>
          </p:nvPr>
        </p:nvSpPr>
        <p:spPr/>
        <p:txBody>
          <a:bodyPr/>
          <a:lstStyle/>
          <a:p>
            <a:r>
              <a:rPr lang="en-US" altLang="en-US"/>
              <a:t>This isn’t just esoteric - We all know time is money.  This data from SOATSA shows just how much that's true.  After only a little more than three seconds, 20% of your users have abandoned the experience.  I suppose I should make a joke about kids today and short attention spans, but I’m guilty of this too.</a:t>
            </a:r>
          </a:p>
        </p:txBody>
      </p:sp>
    </p:spTree>
    <p:extLst>
      <p:ext uri="{BB962C8B-B14F-4D97-AF65-F5344CB8AC3E}">
        <p14:creationId xmlns:p14="http://schemas.microsoft.com/office/powerpoint/2010/main" val="1523809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a:xfrm>
            <a:off x="381000" y="685800"/>
            <a:ext cx="6096000" cy="3429000"/>
          </a:xfrm>
        </p:spPr>
      </p:sp>
      <p:sp>
        <p:nvSpPr>
          <p:cNvPr id="62466" name="Rectangle 2"/>
          <p:cNvSpPr>
            <a:spLocks noGrp="1" noChangeArrowheads="1"/>
          </p:cNvSpPr>
          <p:nvPr>
            <p:ph type="body" sz="quarter" idx="1"/>
          </p:nvPr>
        </p:nvSpPr>
        <p:spPr/>
        <p:txBody>
          <a:bodyPr/>
          <a:lstStyle/>
          <a:p>
            <a:r>
              <a:rPr lang="en-US" altLang="en-US" dirty="0"/>
              <a:t>Other studies show even worse results - that after 3 seconds, 40% of users abandon sites.  In short, speed kills.  Or, lack of speed kills.</a:t>
            </a:r>
          </a:p>
        </p:txBody>
      </p:sp>
    </p:spTree>
    <p:extLst>
      <p:ext uri="{BB962C8B-B14F-4D97-AF65-F5344CB8AC3E}">
        <p14:creationId xmlns:p14="http://schemas.microsoft.com/office/powerpoint/2010/main" val="1255694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And on top of that, we know that globally over 60% of mobile connections are 2G.  We need to do something.  We need to be able to manage and build reliable sites and apps for users when connectivity doesn’t exist, when it's 2g or high-latency.  It’s clear that we need to STOP relying on the network.</a:t>
            </a:r>
          </a:p>
        </p:txBody>
      </p:sp>
    </p:spTree>
    <p:extLst>
      <p:ext uri="{BB962C8B-B14F-4D97-AF65-F5344CB8AC3E}">
        <p14:creationId xmlns:p14="http://schemas.microsoft.com/office/powerpoint/2010/main" val="706550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6DA36-9A12-4D42-86DA-02E80CD94648}" type="slidenum">
              <a:rPr lang="en-US" smtClean="0"/>
              <a:t>23</a:t>
            </a:fld>
            <a:endParaRPr lang="en-US"/>
          </a:p>
        </p:txBody>
      </p:sp>
    </p:spTree>
    <p:extLst>
      <p:ext uri="{BB962C8B-B14F-4D97-AF65-F5344CB8AC3E}">
        <p14:creationId xmlns:p14="http://schemas.microsoft.com/office/powerpoint/2010/main" val="2092441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r>
              <a:t>The key to building instant loading and offline-capable sites is a relatively new technology called Service Workers.  Who here has heard of SWs, and has a pretty good idea of what they are and why they are game-changing for the web?</a:t>
            </a:r>
          </a:p>
        </p:txBody>
      </p:sp>
    </p:spTree>
    <p:extLst>
      <p:ext uri="{BB962C8B-B14F-4D97-AF65-F5344CB8AC3E}">
        <p14:creationId xmlns:p14="http://schemas.microsoft.com/office/powerpoint/2010/main" val="182943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nl-NL" dirty="0" smtClean="0"/>
              <a:t>A</a:t>
            </a:r>
            <a:r>
              <a:rPr dirty="0" smtClean="0"/>
              <a:t>programmable </a:t>
            </a:r>
            <a:r>
              <a:rPr dirty="0"/>
              <a:t>proxy sitting between the network and the browser.  But it's more than that.</a:t>
            </a:r>
          </a:p>
          <a:p>
            <a:endParaRPr dirty="0"/>
          </a:p>
          <a:p>
            <a:r>
              <a:rPr dirty="0"/>
              <a:t>When a page registers a service worker, it adds a set of event handlers to respond to things like network requests, push messages, updates to the service worker, etc. And because it's event based, it doesn't need to be resident in memory unless it's handling one of those events. </a:t>
            </a:r>
          </a:p>
        </p:txBody>
      </p:sp>
    </p:spTree>
    <p:extLst>
      <p:ext uri="{BB962C8B-B14F-4D97-AF65-F5344CB8AC3E}">
        <p14:creationId xmlns:p14="http://schemas.microsoft.com/office/powerpoint/2010/main" val="6776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I'll say it again, because I think it's important, it's not consuming any system resources until it's been woken up to handle one of the events.</a:t>
            </a:r>
          </a:p>
          <a:p>
            <a:endParaRPr/>
          </a:p>
          <a:p>
            <a:r>
              <a:t>In fact, even if the browser is closed, the OS can wake up a service worker. We're no longer limited to the model where an “app must be loaded in an active tab” to be useful.</a:t>
            </a:r>
          </a:p>
          <a:p>
            <a:endParaRPr/>
          </a:p>
          <a:p>
            <a:r>
              <a:t>This is important because it introduces an app-like lifecycle for web apps.</a:t>
            </a:r>
          </a:p>
        </p:txBody>
      </p:sp>
    </p:spTree>
    <p:extLst>
      <p:ext uri="{BB962C8B-B14F-4D97-AF65-F5344CB8AC3E}">
        <p14:creationId xmlns:p14="http://schemas.microsoft.com/office/powerpoint/2010/main" val="1681750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t>When a service worker is first registered, it fires an "install" event which we can then use to pre-fetch the resources we need for our app and cache them locally  This is like “install-as-you-go”.</a:t>
            </a:r>
          </a:p>
          <a:p>
            <a:endParaRPr/>
          </a:p>
          <a:p>
            <a:r>
              <a:t>In effect, we’re running a fully scriptable install (much like a native app); no bulky zipfiles and we have file-level control over what is fetched, how its cached and how it is updated.</a:t>
            </a:r>
          </a:p>
        </p:txBody>
      </p:sp>
    </p:spTree>
    <p:extLst>
      <p:ext uri="{BB962C8B-B14F-4D97-AF65-F5344CB8AC3E}">
        <p14:creationId xmlns:p14="http://schemas.microsoft.com/office/powerpoint/2010/main" val="196351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Then, once the service worker has been activated, we now have full control over how the system services your app’s resources. We can inspect network requests, rewrite them, get a response from the network, respond with one of the resources we pre-fetched when the service worker was installed. We can even synthesize our own response. </a:t>
            </a:r>
          </a:p>
          <a:p>
            <a:endParaRPr/>
          </a:p>
          <a:p>
            <a:r>
              <a:t>All of this is completely transparent to the user - in fact, a well-constructed Service Worker can function as just a very smart caching system, and be entirely transparent to the rest of your app; it is just a progressive enhancement of the network and cache, choosing smarter ways to respond to requests.</a:t>
            </a:r>
          </a:p>
          <a:p>
            <a:endParaRPr/>
          </a:p>
          <a:p>
            <a:r>
              <a:t>It gives us the ability to make our apps reliable, even when the network isn't because we have full control over the response.</a:t>
            </a:r>
          </a:p>
        </p:txBody>
      </p:sp>
    </p:spTree>
    <p:extLst>
      <p:ext uri="{BB962C8B-B14F-4D97-AF65-F5344CB8AC3E}">
        <p14:creationId xmlns:p14="http://schemas.microsoft.com/office/powerpoint/2010/main" val="623708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noRot="1" noChangeAspect="1"/>
          </p:cNvSpPr>
          <p:nvPr>
            <p:ph type="sldImg"/>
          </p:nvPr>
        </p:nvSpPr>
        <p:spPr>
          <a:prstGeom prst="rect">
            <a:avLst/>
          </a:prstGeom>
        </p:spPr>
        <p:txBody>
          <a:bodyPr/>
          <a:lstStyle/>
          <a:p>
            <a:endParaRPr/>
          </a:p>
        </p:txBody>
      </p:sp>
      <p:sp>
        <p:nvSpPr>
          <p:cNvPr id="415" name="Shape 415"/>
          <p:cNvSpPr>
            <a:spLocks noGrp="1"/>
          </p:cNvSpPr>
          <p:nvPr>
            <p:ph type="body" sz="quarter" idx="1"/>
          </p:nvPr>
        </p:nvSpPr>
        <p:spPr>
          <a:prstGeom prst="rect">
            <a:avLst/>
          </a:prstGeom>
        </p:spPr>
        <p:txBody>
          <a:bodyPr/>
          <a:lstStyle/>
          <a:p>
            <a:r>
              <a:t>In fact, on the topic of “Service Worker is a progressive enhancement”, it’s important to understand that the FIRST time you’re loading the page, it’s still going to be loading from the network - the index page has already been retrieved from the network, of course, and the page’s resources will kick off downloading normally.  The Service Worker will come into play on </a:t>
            </a:r>
            <a:r>
              <a:rPr b="1"/>
              <a:t>subsequent</a:t>
            </a:r>
            <a:r>
              <a:t> loads, not the first load. Though, there is one caveat to that, I'll cover that in a moment.</a:t>
            </a:r>
          </a:p>
          <a:p>
            <a:endParaRPr/>
          </a:p>
          <a:p>
            <a:r>
              <a:t>Let's dive in and take a look at the life cycle of a service worker. </a:t>
            </a:r>
          </a:p>
        </p:txBody>
      </p:sp>
    </p:spTree>
    <p:extLst>
      <p:ext uri="{BB962C8B-B14F-4D97-AF65-F5344CB8AC3E}">
        <p14:creationId xmlns:p14="http://schemas.microsoft.com/office/powerpoint/2010/main" val="324715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xfrm>
            <a:off x="381000" y="685800"/>
            <a:ext cx="6096000" cy="3429000"/>
          </a:xfrm>
        </p:spPr>
      </p:sp>
      <p:sp>
        <p:nvSpPr>
          <p:cNvPr id="21506" name="Rectangle 2"/>
          <p:cNvSpPr>
            <a:spLocks noGrp="1" noChangeArrowheads="1"/>
          </p:cNvSpPr>
          <p:nvPr>
            <p:ph type="body" sz="quarter" idx="1"/>
          </p:nvPr>
        </p:nvSpPr>
        <p:spPr/>
        <p:txBody>
          <a:bodyPr/>
          <a:lstStyle/>
          <a:p>
            <a:r>
              <a:rPr lang="en-US" altLang="en-US"/>
              <a:t>…when the pattern of Ajax transformed the web from static pages into dynamic, interactive experiences… when the expectation of user experience went from clicking on the side of a map and waiting a few seconds for it to scroll, to...</a:t>
            </a:r>
          </a:p>
        </p:txBody>
      </p:sp>
    </p:spTree>
    <p:extLst>
      <p:ext uri="{BB962C8B-B14F-4D97-AF65-F5344CB8AC3E}">
        <p14:creationId xmlns:p14="http://schemas.microsoft.com/office/powerpoint/2010/main" val="1632044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When the page is first loaded, it registers a service worker for a specific scope, we'll get into scopes in a few minutes, but for now, think of it as the set of pages the service worker will handle.</a:t>
            </a:r>
          </a:p>
          <a:p>
            <a:endParaRPr/>
          </a:p>
          <a:p>
            <a:r>
              <a:rPr b="1"/>
              <a:t>[CLICK]</a:t>
            </a:r>
            <a:r>
              <a:t> An install event is then fired, and the code in your install handler is executed. </a:t>
            </a:r>
            <a:r>
              <a:rPr b="1"/>
              <a:t>[CLICK]</a:t>
            </a:r>
            <a:r>
              <a:t> Then, the service worker goes to idle, essentially sitting there quietly.</a:t>
            </a:r>
          </a:p>
        </p:txBody>
      </p:sp>
    </p:spTree>
    <p:extLst>
      <p:ext uri="{BB962C8B-B14F-4D97-AF65-F5344CB8AC3E}">
        <p14:creationId xmlns:p14="http://schemas.microsoft.com/office/powerpoint/2010/main" val="1293607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When the page is reloaded, or you hit another page covered by the service worker, the service worker becomes activated, ready to handle all of its events.</a:t>
            </a:r>
          </a:p>
          <a:p>
            <a:endParaRPr/>
          </a:p>
          <a:p>
            <a:r>
              <a:t>At the same time, </a:t>
            </a:r>
            <a:r>
              <a:rPr b="1"/>
              <a:t>[CLICK]</a:t>
            </a:r>
            <a:r>
              <a:t> the browser also makes an asynchronous request to the server to see if the service worker has changed since it was last retrieved. Good so far?</a:t>
            </a:r>
          </a:p>
        </p:txBody>
      </p:sp>
    </p:spTree>
    <p:extLst>
      <p:ext uri="{BB962C8B-B14F-4D97-AF65-F5344CB8AC3E}">
        <p14:creationId xmlns:p14="http://schemas.microsoft.com/office/powerpoint/2010/main" val="1782538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p>
            <a:r>
              <a:t>Once the service worker has handled all of the events, </a:t>
            </a:r>
            <a:r>
              <a:rPr b="1"/>
              <a:t>[CLICK]</a:t>
            </a:r>
            <a:r>
              <a:t> it goes to idle, and eventually it's terminated, ready to spin up again when any new events come in.</a:t>
            </a:r>
          </a:p>
        </p:txBody>
      </p:sp>
    </p:spTree>
    <p:extLst>
      <p:ext uri="{BB962C8B-B14F-4D97-AF65-F5344CB8AC3E}">
        <p14:creationId xmlns:p14="http://schemas.microsoft.com/office/powerpoint/2010/main" val="125213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Let's keep going with our previous example and see how a service worker gets updated. Since we've already been to the page, the service worker is already installed and is immediately activated. </a:t>
            </a:r>
            <a:r>
              <a:rPr b="1"/>
              <a:t>[CLICK]</a:t>
            </a:r>
            <a:r>
              <a:t> Then, just like before, the browser checks with the server to see if the service worker has changed, and this time, it has.</a:t>
            </a:r>
          </a:p>
        </p:txBody>
      </p:sp>
    </p:spTree>
    <p:extLst>
      <p:ext uri="{BB962C8B-B14F-4D97-AF65-F5344CB8AC3E}">
        <p14:creationId xmlns:p14="http://schemas.microsoft.com/office/powerpoint/2010/main" val="1930405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t>The new service worker is downloaded and installed - but it goes to idle and the original service worker is still activated. Our original service worker is still handling requests. In fact, our original service worker will remain active and serving requests until all of the clients using it have been closed, or until you use self.skipWaiting and self.clients.claim - we'll dive into those more in a second. </a:t>
            </a:r>
          </a:p>
        </p:txBody>
      </p:sp>
    </p:spTree>
    <p:extLst>
      <p:ext uri="{BB962C8B-B14F-4D97-AF65-F5344CB8AC3E}">
        <p14:creationId xmlns:p14="http://schemas.microsoft.com/office/powerpoint/2010/main" val="2065584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r>
              <a:t>This is important to remember as you're working on your own service workers. This isn't a problem for users, but as a developer, working on your own service worker, you may find yourself with multiple service workers installed and waiting, because the original one, hasn't been terminated yet.</a:t>
            </a:r>
          </a:p>
        </p:txBody>
      </p:sp>
    </p:spTree>
    <p:extLst>
      <p:ext uri="{BB962C8B-B14F-4D97-AF65-F5344CB8AC3E}">
        <p14:creationId xmlns:p14="http://schemas.microsoft.com/office/powerpoint/2010/main" val="1258043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Enough theory, let's take a look at how to implement our own service worker.</a:t>
            </a:r>
          </a:p>
        </p:txBody>
      </p:sp>
    </p:spTree>
    <p:extLst>
      <p:ext uri="{BB962C8B-B14F-4D97-AF65-F5344CB8AC3E}">
        <p14:creationId xmlns:p14="http://schemas.microsoft.com/office/powerpoint/2010/main" val="168565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t>The first step is registering a service worker in the web page.</a:t>
            </a:r>
          </a:p>
        </p:txBody>
      </p:sp>
    </p:spTree>
    <p:extLst>
      <p:ext uri="{BB962C8B-B14F-4D97-AF65-F5344CB8AC3E}">
        <p14:creationId xmlns:p14="http://schemas.microsoft.com/office/powerpoint/2010/main" val="1664556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t>In our index page we will place a small piece of logic - first we check for the presence of the serviceWorker API in our browser, then…</a:t>
            </a:r>
          </a:p>
        </p:txBody>
      </p:sp>
    </p:spTree>
    <p:extLst>
      <p:ext uri="{BB962C8B-B14F-4D97-AF65-F5344CB8AC3E}">
        <p14:creationId xmlns:p14="http://schemas.microsoft.com/office/powerpoint/2010/main" val="1920938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t>if it is available we register the service worker by calling </a:t>
            </a:r>
            <a:r>
              <a:rPr>
                <a:latin typeface="+mj-lt"/>
                <a:ea typeface="+mj-ea"/>
                <a:cs typeface="+mj-cs"/>
                <a:sym typeface="Helvetica"/>
              </a:rPr>
              <a:t>navigator.serviceWorker.register</a:t>
            </a:r>
            <a:r>
              <a:t> with a simple reference to the location of the service worker javascript file.</a:t>
            </a:r>
          </a:p>
        </p:txBody>
      </p:sp>
    </p:spTree>
    <p:extLst>
      <p:ext uri="{BB962C8B-B14F-4D97-AF65-F5344CB8AC3E}">
        <p14:creationId xmlns:p14="http://schemas.microsoft.com/office/powerpoint/2010/main" val="9003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a:xfrm>
            <a:off x="381000" y="685800"/>
            <a:ext cx="6096000" cy="3429000"/>
          </a:xfrm>
        </p:spPr>
      </p:sp>
      <p:sp>
        <p:nvSpPr>
          <p:cNvPr id="23554" name="Rectangle 2"/>
          <p:cNvSpPr>
            <a:spLocks noGrp="1" noChangeArrowheads="1"/>
          </p:cNvSpPr>
          <p:nvPr>
            <p:ph type="body" sz="quarter" idx="1"/>
          </p:nvPr>
        </p:nvSpPr>
        <p:spPr/>
        <p:txBody>
          <a:bodyPr/>
          <a:lstStyle/>
          <a:p>
            <a:pPr defTabSz="914400"/>
            <a:r>
              <a:rPr lang="en-US" altLang="en-US" sz="1800"/>
              <a:t>… a Google Maps experience, with living panning &amp; zoom.  You don’t need to spend 30 minutes installing native maps software, and you don’t have to live with a horrible click-and-wait user experience.   Of course, thus far this has been more successful in desktop web than in mobile web - Raise your hand if you use google maps on the web on desktop. Now who goes to a browser to get to maps on phone?  Thought so.</a:t>
            </a:r>
          </a:p>
        </p:txBody>
      </p:sp>
    </p:spTree>
    <p:extLst>
      <p:ext uri="{BB962C8B-B14F-4D97-AF65-F5344CB8AC3E}">
        <p14:creationId xmlns:p14="http://schemas.microsoft.com/office/powerpoint/2010/main" val="1461451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p>
            <a:r>
              <a:t>Next, we need to handle the install event, which is fired after the service worker javascript file has been downloaded and parsed.</a:t>
            </a:r>
          </a:p>
        </p:txBody>
      </p:sp>
    </p:spTree>
    <p:extLst>
      <p:ext uri="{BB962C8B-B14F-4D97-AF65-F5344CB8AC3E}">
        <p14:creationId xmlns:p14="http://schemas.microsoft.com/office/powerpoint/2010/main" val="1064126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noRot="1" noChangeAspect="1"/>
          </p:cNvSpPr>
          <p:nvPr>
            <p:ph type="sldImg"/>
          </p:nvPr>
        </p:nvSpPr>
        <p:spPr>
          <a:prstGeom prst="rect">
            <a:avLst/>
          </a:prstGeom>
        </p:spPr>
        <p:txBody>
          <a:bodyPr/>
          <a:lstStyle/>
          <a:p>
            <a:endParaRPr/>
          </a:p>
        </p:txBody>
      </p:sp>
      <p:sp>
        <p:nvSpPr>
          <p:cNvPr id="543" name="Shape 543"/>
          <p:cNvSpPr>
            <a:spLocks noGrp="1"/>
          </p:cNvSpPr>
          <p:nvPr>
            <p:ph type="body" sz="quarter" idx="1"/>
          </p:nvPr>
        </p:nvSpPr>
        <p:spPr>
          <a:prstGeom prst="rect">
            <a:avLst/>
          </a:prstGeom>
        </p:spPr>
        <p:txBody>
          <a:bodyPr/>
          <a:lstStyle/>
          <a:p>
            <a:r>
              <a:t>Let's start with something basic. Remember earlier I mentioned that when a service worker is installed the first time, it doesn't take immediate control of the page, you have to wait for the page to be reloaded. Well, there's a way around that. Calling </a:t>
            </a:r>
            <a:r>
              <a:rPr>
                <a:latin typeface="+mj-lt"/>
                <a:ea typeface="+mj-ea"/>
                <a:cs typeface="+mj-cs"/>
                <a:sym typeface="Helvetica"/>
              </a:rPr>
              <a:t>self.skipWaiting</a:t>
            </a:r>
            <a:r>
              <a:t> tells the service worker you want it to skip waiting, and go right to work.</a:t>
            </a:r>
          </a:p>
        </p:txBody>
      </p:sp>
    </p:spTree>
    <p:extLst>
      <p:ext uri="{BB962C8B-B14F-4D97-AF65-F5344CB8AC3E}">
        <p14:creationId xmlns:p14="http://schemas.microsoft.com/office/powerpoint/2010/main" val="1831841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t>We'll use the install event to pre-fetch the resources we need, and cache them in the local cache, ensuring that the files can be loaded instantly and reliably.</a:t>
            </a:r>
          </a:p>
          <a:p>
            <a:endParaRPr/>
          </a:p>
          <a:p>
            <a:r>
              <a:t>In effect, this install event handler is your opportunity to have a fully scriptable install process, just like a native app; you have absolute control over what resources are pre-fetched and how they are cached.</a:t>
            </a:r>
          </a:p>
        </p:txBody>
      </p:sp>
    </p:spTree>
    <p:extLst>
      <p:ext uri="{BB962C8B-B14F-4D97-AF65-F5344CB8AC3E}">
        <p14:creationId xmlns:p14="http://schemas.microsoft.com/office/powerpoint/2010/main" val="563141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First, let's open up a cache object, referenced by cacheName.</a:t>
            </a:r>
          </a:p>
        </p:txBody>
      </p:sp>
    </p:spTree>
    <p:extLst>
      <p:ext uri="{BB962C8B-B14F-4D97-AF65-F5344CB8AC3E}">
        <p14:creationId xmlns:p14="http://schemas.microsoft.com/office/powerpoint/2010/main" val="1786257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rPr dirty="0"/>
              <a:t>Then, we'll use </a:t>
            </a:r>
            <a:r>
              <a:rPr dirty="0">
                <a:latin typeface="+mj-lt"/>
                <a:ea typeface="+mj-ea"/>
                <a:cs typeface="+mj-cs"/>
                <a:sym typeface="Helvetica"/>
              </a:rPr>
              <a:t>cache.addAll</a:t>
            </a:r>
            <a:r>
              <a:rPr dirty="0"/>
              <a:t> to retrieve the resources we've listed in </a:t>
            </a:r>
            <a:r>
              <a:rPr dirty="0">
                <a:latin typeface="+mj-lt"/>
                <a:ea typeface="+mj-ea"/>
                <a:cs typeface="+mj-cs"/>
                <a:sym typeface="Helvetica"/>
              </a:rPr>
              <a:t>filesToCache</a:t>
            </a:r>
            <a:r>
              <a:rPr dirty="0"/>
              <a:t> and store them in our browser cache.</a:t>
            </a:r>
          </a:p>
          <a:p>
            <a:endParaRPr dirty="0"/>
          </a:p>
          <a:p>
            <a:r>
              <a:rPr dirty="0"/>
              <a:t>In a real implementation, you should make sure that you catch any exceptions here. If one of the files were to fail while downloading, the entire event fails and the service worker wouldn't be activated.</a:t>
            </a:r>
          </a:p>
        </p:txBody>
      </p:sp>
    </p:spTree>
    <p:extLst>
      <p:ext uri="{BB962C8B-B14F-4D97-AF65-F5344CB8AC3E}">
        <p14:creationId xmlns:p14="http://schemas.microsoft.com/office/powerpoint/2010/main" val="2104505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dirty="0"/>
              <a:t>And finally, once everything has been added, we want to call </a:t>
            </a:r>
            <a:r>
              <a:rPr dirty="0">
                <a:latin typeface="+mj-lt"/>
                <a:ea typeface="+mj-ea"/>
                <a:cs typeface="+mj-cs"/>
                <a:sym typeface="Helvetica"/>
              </a:rPr>
              <a:t>self.skipWaiting</a:t>
            </a:r>
            <a:r>
              <a:rPr dirty="0"/>
              <a:t>, so that our service worker takes immediate control.</a:t>
            </a:r>
          </a:p>
        </p:txBody>
      </p:sp>
    </p:spTree>
    <p:extLst>
      <p:ext uri="{BB962C8B-B14F-4D97-AF65-F5344CB8AC3E}">
        <p14:creationId xmlns:p14="http://schemas.microsoft.com/office/powerpoint/2010/main" val="1169651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r>
              <a:t>There's one other thing I want to point out, we wrapped that whole code block in </a:t>
            </a:r>
            <a:r>
              <a:rPr>
                <a:latin typeface="+mj-lt"/>
                <a:ea typeface="+mj-ea"/>
                <a:cs typeface="+mj-cs"/>
                <a:sym typeface="Helvetica"/>
              </a:rPr>
              <a:t>event.waitUntil</a:t>
            </a:r>
            <a:r>
              <a:t>. That makes sure that the service worker isn't terminated or go to idle while we're waiting for the embedded promise to complete.</a:t>
            </a:r>
          </a:p>
        </p:txBody>
      </p:sp>
    </p:spTree>
    <p:extLst>
      <p:ext uri="{BB962C8B-B14F-4D97-AF65-F5344CB8AC3E}">
        <p14:creationId xmlns:p14="http://schemas.microsoft.com/office/powerpoint/2010/main" val="589946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t>Once everything has been cached, and our service worker has been activated, it's a good idea to clean up the cache. For example, remove any out-dated resources from the cache.</a:t>
            </a:r>
          </a:p>
        </p:txBody>
      </p:sp>
    </p:spTree>
    <p:extLst>
      <p:ext uri="{BB962C8B-B14F-4D97-AF65-F5344CB8AC3E}">
        <p14:creationId xmlns:p14="http://schemas.microsoft.com/office/powerpoint/2010/main" val="1267694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prstGeom prst="rect">
            <a:avLst/>
          </a:prstGeom>
        </p:spPr>
        <p:txBody>
          <a:bodyPr/>
          <a:lstStyle/>
          <a:p>
            <a:endParaRPr/>
          </a:p>
        </p:txBody>
      </p:sp>
      <p:sp>
        <p:nvSpPr>
          <p:cNvPr id="606" name="Shape 606"/>
          <p:cNvSpPr>
            <a:spLocks noGrp="1"/>
          </p:cNvSpPr>
          <p:nvPr>
            <p:ph type="body" sz="quarter" idx="1"/>
          </p:nvPr>
        </p:nvSpPr>
        <p:spPr>
          <a:prstGeom prst="rect">
            <a:avLst/>
          </a:prstGeom>
        </p:spPr>
        <p:txBody>
          <a:bodyPr/>
          <a:lstStyle/>
          <a:p>
            <a:r>
              <a:t>There are plenty of ways to do this, but in this case, we iterate over the list of keys from the cache, then delete any caches that don't match the current cache name.</a:t>
            </a:r>
          </a:p>
        </p:txBody>
      </p:sp>
    </p:spTree>
    <p:extLst>
      <p:ext uri="{BB962C8B-B14F-4D97-AF65-F5344CB8AC3E}">
        <p14:creationId xmlns:p14="http://schemas.microsoft.com/office/powerpoint/2010/main" val="1277886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r>
              <a:t>And there's one more thing we need to do. By calling </a:t>
            </a:r>
            <a:r>
              <a:rPr>
                <a:latin typeface="+mj-lt"/>
                <a:ea typeface="+mj-ea"/>
                <a:cs typeface="+mj-cs"/>
                <a:sym typeface="Helvetica"/>
              </a:rPr>
              <a:t>self.clients.claim</a:t>
            </a:r>
            <a:r>
              <a:t>, we tell the browser that we want THIS service worker to take control of all of the clients that it controls. That means we don't have to wait until any other service workers that are running terminate, we're ready to go immediately!</a:t>
            </a:r>
          </a:p>
        </p:txBody>
      </p:sp>
    </p:spTree>
    <p:extLst>
      <p:ext uri="{BB962C8B-B14F-4D97-AF65-F5344CB8AC3E}">
        <p14:creationId xmlns:p14="http://schemas.microsoft.com/office/powerpoint/2010/main" val="137715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a:xfrm>
            <a:off x="381000" y="685800"/>
            <a:ext cx="6096000" cy="3429000"/>
          </a:xfrm>
        </p:spPr>
      </p:sp>
      <p:sp>
        <p:nvSpPr>
          <p:cNvPr id="25602" name="Rectangle 2"/>
          <p:cNvSpPr>
            <a:spLocks noGrp="1" noChangeArrowheads="1"/>
          </p:cNvSpPr>
          <p:nvPr>
            <p:ph type="body" sz="quarter" idx="1"/>
          </p:nvPr>
        </p:nvSpPr>
        <p:spPr/>
        <p:txBody>
          <a:bodyPr/>
          <a:lstStyle/>
          <a:p>
            <a:r>
              <a:rPr lang="en-US" altLang="en-US"/>
              <a:t>In fact, mobile is what is at the bottom of this revolution - the explosion of computing usage in mobile, right after the explosion of the web, has changed the computing landscape again.  A year or two ago, depending on which stats you use, mobile computing use overtook desktop use - we now use mobile devices more than desktop computers.</a:t>
            </a:r>
          </a:p>
        </p:txBody>
      </p:sp>
    </p:spTree>
    <p:extLst>
      <p:ext uri="{BB962C8B-B14F-4D97-AF65-F5344CB8AC3E}">
        <p14:creationId xmlns:p14="http://schemas.microsoft.com/office/powerpoint/2010/main" val="918573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t>But at this point if you were to go offline…</a:t>
            </a:r>
          </a:p>
        </p:txBody>
      </p:sp>
    </p:spTree>
    <p:extLst>
      <p:ext uri="{BB962C8B-B14F-4D97-AF65-F5344CB8AC3E}">
        <p14:creationId xmlns:p14="http://schemas.microsoft.com/office/powerpoint/2010/main" val="1265094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…you would still get the dreaded “Downasaur”.  But why?  We haven't added a fetch event handler yet, allowing us to respond to the network requests that are made by our page.</a:t>
            </a:r>
          </a:p>
        </p:txBody>
      </p:sp>
    </p:spTree>
    <p:extLst>
      <p:ext uri="{BB962C8B-B14F-4D97-AF65-F5344CB8AC3E}">
        <p14:creationId xmlns:p14="http://schemas.microsoft.com/office/powerpoint/2010/main" val="491286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Let's assume that every required resource for our app is already in the cache; but if it is not we'll just go out to the network to fetch it. When a network request is made from our web page our Service Worker wakes up, the `fetch` event is triggered.</a:t>
            </a:r>
          </a:p>
        </p:txBody>
      </p:sp>
    </p:spTree>
    <p:extLst>
      <p:ext uri="{BB962C8B-B14F-4D97-AF65-F5344CB8AC3E}">
        <p14:creationId xmlns:p14="http://schemas.microsoft.com/office/powerpoint/2010/main" val="836501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t>Next, we check to see if the requested resource is in the cache.</a:t>
            </a:r>
          </a:p>
        </p:txBody>
      </p:sp>
    </p:spTree>
    <p:extLst>
      <p:ext uri="{BB962C8B-B14F-4D97-AF65-F5344CB8AC3E}">
        <p14:creationId xmlns:p14="http://schemas.microsoft.com/office/powerpoint/2010/main" val="1642606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t>If it is, we return the version from the cache.</a:t>
            </a:r>
          </a:p>
        </p:txBody>
      </p:sp>
    </p:spTree>
    <p:extLst>
      <p:ext uri="{BB962C8B-B14F-4D97-AF65-F5344CB8AC3E}">
        <p14:creationId xmlns:p14="http://schemas.microsoft.com/office/powerpoint/2010/main" val="1026397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prstGeom prst="rect">
            <a:avLst/>
          </a:prstGeom>
        </p:spPr>
        <p:txBody>
          <a:bodyPr/>
          <a:lstStyle/>
          <a:p>
            <a:endParaRPr/>
          </a:p>
        </p:txBody>
      </p:sp>
      <p:sp>
        <p:nvSpPr>
          <p:cNvPr id="655" name="Shape 655"/>
          <p:cNvSpPr>
            <a:spLocks noGrp="1"/>
          </p:cNvSpPr>
          <p:nvPr>
            <p:ph type="body" sz="quarter" idx="1"/>
          </p:nvPr>
        </p:nvSpPr>
        <p:spPr>
          <a:prstGeom prst="rect">
            <a:avLst/>
          </a:prstGeom>
        </p:spPr>
        <p:txBody>
          <a:bodyPr/>
          <a:lstStyle/>
          <a:p>
            <a:r>
              <a:t>Otherwise, we request it from the network and return that.</a:t>
            </a:r>
          </a:p>
        </p:txBody>
      </p:sp>
    </p:spTree>
    <p:extLst>
      <p:ext uri="{BB962C8B-B14F-4D97-AF65-F5344CB8AC3E}">
        <p14:creationId xmlns:p14="http://schemas.microsoft.com/office/powerpoint/2010/main" val="110883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We now have a reliable experience that loads almost instantly. Our app will work whether we're online or offline, and it'll load extremely quickly because we've eliminated any potential network latency.</a:t>
            </a:r>
          </a:p>
          <a:p>
            <a:endParaRPr/>
          </a:p>
          <a:p>
            <a:r>
              <a:t>Our last step is to let the page know that the service worker is now registered and ready to go. This is helpful if you want to indicate to the user that the page is offline capable.</a:t>
            </a:r>
          </a:p>
        </p:txBody>
      </p:sp>
    </p:spTree>
    <p:extLst>
      <p:ext uri="{BB962C8B-B14F-4D97-AF65-F5344CB8AC3E}">
        <p14:creationId xmlns:p14="http://schemas.microsoft.com/office/powerpoint/2010/main" val="1695302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noRot="1" noChangeAspect="1"/>
          </p:cNvSpPr>
          <p:nvPr>
            <p:ph type="sldImg"/>
          </p:nvPr>
        </p:nvSpPr>
        <p:spPr>
          <a:prstGeom prst="rect">
            <a:avLst/>
          </a:prstGeom>
        </p:spPr>
        <p:txBody>
          <a:bodyPr/>
          <a:lstStyle/>
          <a:p>
            <a:endParaRPr/>
          </a:p>
        </p:txBody>
      </p:sp>
      <p:sp>
        <p:nvSpPr>
          <p:cNvPr id="679" name="Shape 679"/>
          <p:cNvSpPr>
            <a:spLocks noGrp="1"/>
          </p:cNvSpPr>
          <p:nvPr>
            <p:ph type="body" sz="quarter" idx="1"/>
          </p:nvPr>
        </p:nvSpPr>
        <p:spPr>
          <a:prstGeom prst="rect">
            <a:avLst/>
          </a:prstGeom>
        </p:spPr>
        <p:txBody>
          <a:bodyPr/>
          <a:lstStyle/>
          <a:p>
            <a:r>
              <a:t>Earlier, I mentioned scopes. One of the cool things about a service worker is that you don't need to register it on every page you want to use it. You only need to register it once, and any page within the scope will be handled by the service worker.</a:t>
            </a:r>
          </a:p>
          <a:p>
            <a:endParaRPr/>
          </a:p>
          <a:p>
            <a:r>
              <a:t>The easiest way to define a scope is simply based on where the service worker is served from.</a:t>
            </a:r>
          </a:p>
        </p:txBody>
      </p:sp>
    </p:spTree>
    <p:extLst>
      <p:ext uri="{BB962C8B-B14F-4D97-AF65-F5344CB8AC3E}">
        <p14:creationId xmlns:p14="http://schemas.microsoft.com/office/powerpoint/2010/main" val="2034418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a:spLocks noGrp="1" noRot="1" noChangeAspect="1"/>
          </p:cNvSpPr>
          <p:nvPr>
            <p:ph type="sldImg"/>
          </p:nvPr>
        </p:nvSpPr>
        <p:spPr>
          <a:prstGeom prst="rect">
            <a:avLst/>
          </a:prstGeom>
        </p:spPr>
        <p:txBody>
          <a:bodyPr/>
          <a:lstStyle/>
          <a:p>
            <a:endParaRPr/>
          </a:p>
        </p:txBody>
      </p:sp>
      <p:sp>
        <p:nvSpPr>
          <p:cNvPr id="684" name="Shape 684"/>
          <p:cNvSpPr>
            <a:spLocks noGrp="1"/>
          </p:cNvSpPr>
          <p:nvPr>
            <p:ph type="body" sz="quarter" idx="1"/>
          </p:nvPr>
        </p:nvSpPr>
        <p:spPr>
          <a:prstGeom prst="rect">
            <a:avLst/>
          </a:prstGeom>
        </p:spPr>
        <p:txBody>
          <a:bodyPr/>
          <a:lstStyle/>
          <a:p>
            <a:r>
              <a:t>I recommend that you serve your service worker from the server root, that means every resource requested will be handled by the service worker.</a:t>
            </a:r>
          </a:p>
        </p:txBody>
      </p:sp>
    </p:spTree>
    <p:extLst>
      <p:ext uri="{BB962C8B-B14F-4D97-AF65-F5344CB8AC3E}">
        <p14:creationId xmlns:p14="http://schemas.microsoft.com/office/powerpoint/2010/main" val="220371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r>
              <a:rPr dirty="0"/>
              <a:t>If you put it in your scripts directory, only resources served from scripts will be handled by the service worker. In this case, unless the page registering the service worker is also in scripts, it won't be handled by the service worker. </a:t>
            </a:r>
          </a:p>
          <a:p>
            <a:endParaRPr dirty="0"/>
          </a:p>
          <a:p>
            <a:r>
              <a:rPr b="1" dirty="0"/>
              <a:t>[CLICK]</a:t>
            </a:r>
            <a:r>
              <a:rPr dirty="0"/>
              <a:t> I did this my first time, and it SUCKED, so don't make the same mistake I made.</a:t>
            </a:r>
          </a:p>
        </p:txBody>
      </p:sp>
    </p:spTree>
    <p:extLst>
      <p:ext uri="{BB962C8B-B14F-4D97-AF65-F5344CB8AC3E}">
        <p14:creationId xmlns:p14="http://schemas.microsoft.com/office/powerpoint/2010/main" val="155126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xfrm>
            <a:off x="381000" y="685800"/>
            <a:ext cx="6096000" cy="3429000"/>
          </a:xfrm>
        </p:spPr>
      </p:sp>
      <p:sp>
        <p:nvSpPr>
          <p:cNvPr id="27650" name="Rectangle 2"/>
          <p:cNvSpPr>
            <a:spLocks noGrp="1" noChangeArrowheads="1"/>
          </p:cNvSpPr>
          <p:nvPr>
            <p:ph type="body" sz="quarter" idx="1"/>
          </p:nvPr>
        </p:nvSpPr>
        <p:spPr/>
        <p:txBody>
          <a:bodyPr/>
          <a:lstStyle/>
          <a:p>
            <a:r>
              <a:rPr lang="en-US" altLang="en-US"/>
              <a:t>And in mobile, users spending most of their time in native apps, rather than the web.  Only 13% of users’ mobile time is on the mobile web, vs 87% spent in apps, as of last year.  Apps are more predictable, and they have some great re-engagement features - like Homescreen icons make it easy to get back to the app, and push notifications that brings users back even when the app is closed. </a:t>
            </a:r>
          </a:p>
          <a:p>
            <a:endParaRPr lang="en-US" altLang="en-US"/>
          </a:p>
          <a:p>
            <a:r>
              <a:rPr lang="en-US" altLang="en-US"/>
              <a:t>This slide might make it seem like I could cut my presentation short, say “build native apps”, and go home early.  But there’s a flip side to this...</a:t>
            </a:r>
          </a:p>
        </p:txBody>
      </p:sp>
    </p:spTree>
    <p:extLst>
      <p:ext uri="{BB962C8B-B14F-4D97-AF65-F5344CB8AC3E}">
        <p14:creationId xmlns:p14="http://schemas.microsoft.com/office/powerpoint/2010/main" val="15641874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Putting the service worker in your server root gives you the first crack at responding to any network requests, and helps to ensure your app is reliable and loads almost instantly.</a:t>
            </a:r>
          </a:p>
        </p:txBody>
      </p:sp>
    </p:spTree>
    <p:extLst>
      <p:ext uri="{BB962C8B-B14F-4D97-AF65-F5344CB8AC3E}">
        <p14:creationId xmlns:p14="http://schemas.microsoft.com/office/powerpoint/2010/main" val="816830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Shape 699"/>
          <p:cNvSpPr>
            <a:spLocks noGrp="1" noRot="1" noChangeAspect="1"/>
          </p:cNvSpPr>
          <p:nvPr>
            <p:ph type="sldImg"/>
          </p:nvPr>
        </p:nvSpPr>
        <p:spPr>
          <a:prstGeom prst="rect">
            <a:avLst/>
          </a:prstGeom>
        </p:spPr>
        <p:txBody>
          <a:bodyPr/>
          <a:lstStyle/>
          <a:p>
            <a:endParaRPr/>
          </a:p>
        </p:txBody>
      </p:sp>
      <p:sp>
        <p:nvSpPr>
          <p:cNvPr id="700" name="Shape 700"/>
          <p:cNvSpPr>
            <a:spLocks noGrp="1"/>
          </p:cNvSpPr>
          <p:nvPr>
            <p:ph type="body" sz="quarter" idx="1"/>
          </p:nvPr>
        </p:nvSpPr>
        <p:spPr>
          <a:prstGeom prst="rect">
            <a:avLst/>
          </a:prstGeom>
        </p:spPr>
        <p:txBody>
          <a:bodyPr/>
          <a:lstStyle/>
          <a:p>
            <a:r>
              <a:t>The magic a Service Workers provides, is that YOU are in control. You get to decide what gets cached, how it's cached and how it should be returned to the user.</a:t>
            </a:r>
          </a:p>
          <a:p>
            <a:endParaRPr/>
          </a:p>
          <a:p>
            <a:r>
              <a:t>I've shown you the cache first with network fallback strategy, it provides a fast, reliable experience for our users. There are several different caching strategies, and depending on your app scenario, you might want to use a different one. Or even multiple strategies for different kinds of requests. Let's take a look at some of the different strategies.</a:t>
            </a:r>
          </a:p>
        </p:txBody>
      </p:sp>
    </p:spTree>
    <p:extLst>
      <p:ext uri="{BB962C8B-B14F-4D97-AF65-F5344CB8AC3E}">
        <p14:creationId xmlns:p14="http://schemas.microsoft.com/office/powerpoint/2010/main" val="1806081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noRot="1" noChangeAspect="1"/>
          </p:cNvSpPr>
          <p:nvPr>
            <p:ph type="sldImg"/>
          </p:nvPr>
        </p:nvSpPr>
        <p:spPr>
          <a:prstGeom prst="rect">
            <a:avLst/>
          </a:prstGeom>
        </p:spPr>
        <p:txBody>
          <a:bodyPr/>
          <a:lstStyle/>
          <a:p>
            <a:endParaRPr/>
          </a:p>
        </p:txBody>
      </p:sp>
      <p:sp>
        <p:nvSpPr>
          <p:cNvPr id="705" name="Shape 705"/>
          <p:cNvSpPr>
            <a:spLocks noGrp="1"/>
          </p:cNvSpPr>
          <p:nvPr>
            <p:ph type="body" sz="quarter" idx="1"/>
          </p:nvPr>
        </p:nvSpPr>
        <p:spPr>
          <a:prstGeom prst="rect">
            <a:avLst/>
          </a:prstGeom>
        </p:spPr>
        <p:txBody>
          <a:bodyPr/>
          <a:lstStyle/>
          <a:p>
            <a:r>
              <a:rPr dirty="0"/>
              <a:t>The cache first with network fallback strategy we’ve laid out is pretty straightforward - always go to the cache first.  If the request matches a cache entry, respond with that. Otherwise try to fetch the resource from the network. This option is good for resources that don't change, or have some other update mechanism.  It will give you a very fast response - since objects come out of the cache directly - but it doesn’t update. On the negative side, if an item isn't in the cache, it's not automatically added after its retrieved from the network.</a:t>
            </a:r>
          </a:p>
        </p:txBody>
      </p:sp>
    </p:spTree>
    <p:extLst>
      <p:ext uri="{BB962C8B-B14F-4D97-AF65-F5344CB8AC3E}">
        <p14:creationId xmlns:p14="http://schemas.microsoft.com/office/powerpoint/2010/main" val="17218171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t>Network, falling back to cache means you give online users the most up-to-date content, but offline users get an older cached version. If the network request succeeds you'll most-likely want to update the cache entry.</a:t>
            </a:r>
          </a:p>
          <a:p>
            <a:endParaRPr/>
          </a:p>
          <a:p>
            <a:r>
              <a:t>However, this method has flaws. If the user has an intermittent or slow connection they'll have to wait for the network to fail before they get the perfectly acceptable content already on their device. This can take an extremely long time and is a frustrating user experience.</a:t>
            </a:r>
          </a:p>
        </p:txBody>
      </p:sp>
    </p:spTree>
    <p:extLst>
      <p:ext uri="{BB962C8B-B14F-4D97-AF65-F5344CB8AC3E}">
        <p14:creationId xmlns:p14="http://schemas.microsoft.com/office/powerpoint/2010/main" val="674589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Cache, then network requires the page to make two requests, one to the cache, one to the network. The idea is to show the cached data first, then update the page when/if the network data arrives.</a:t>
            </a:r>
          </a:p>
          <a:p>
            <a:endParaRPr/>
          </a:p>
          <a:p>
            <a:r>
              <a:t>Sometimes you can just replace the current data when new data arrives (e.g. game leaderboard), but that can be disruptive with larger pieces of content. Basically, don't "disappear" something the user may be reading or interacting with.</a:t>
            </a:r>
          </a:p>
        </p:txBody>
      </p:sp>
    </p:spTree>
    <p:extLst>
      <p:ext uri="{BB962C8B-B14F-4D97-AF65-F5344CB8AC3E}">
        <p14:creationId xmlns:p14="http://schemas.microsoft.com/office/powerpoint/2010/main" val="1863385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With the generic fallback strategy, a request is made first to the cache, then the network, and if both of them fail, a second request is made to the cache for a generic page. </a:t>
            </a:r>
          </a:p>
          <a:p>
            <a:endParaRPr/>
          </a:p>
          <a:p>
            <a:r>
              <a:t>This is ideal for: Secondary imagery such as avatars, failed POST requests, "Unavailable while offline" page. One of my favorite uses for this is a newspaper that gives you a crossword puzzle to play while you're offline.</a:t>
            </a:r>
          </a:p>
        </p:txBody>
      </p:sp>
    </p:spTree>
    <p:extLst>
      <p:ext uri="{BB962C8B-B14F-4D97-AF65-F5344CB8AC3E}">
        <p14:creationId xmlns:p14="http://schemas.microsoft.com/office/powerpoint/2010/main" val="427604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With some combinations of older hard drives, virus scanners, and faster internet connections, getting resources from the network can be quicker than going to disk. However, going to the network when the user has the content on their device can be a waste of data, so bear that in mind.</a:t>
            </a:r>
          </a:p>
        </p:txBody>
      </p:sp>
    </p:spTree>
    <p:extLst>
      <p:ext uri="{BB962C8B-B14F-4D97-AF65-F5344CB8AC3E}">
        <p14:creationId xmlns:p14="http://schemas.microsoft.com/office/powerpoint/2010/main" val="19842392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t>And of course, there are more, cache-only, network only, service worker templating, just to name a few. But the core point here is that when it comes to caching strategies, you are in complete control over how to respond to resource requests; you can manage the network and the cache so that you can build a consistently reliable and performant solution.</a:t>
            </a:r>
          </a:p>
          <a:p>
            <a:endParaRPr/>
          </a:p>
          <a:p>
            <a:r>
              <a:t>image ref: </a:t>
            </a:r>
            <a:r>
              <a:rPr u="sng">
                <a:hlinkClick r:id="rId3"/>
              </a:rPr>
              <a:t>https://pixabay.com/en/moog-synthesizer-moog-modular-1573329/</a:t>
            </a:r>
          </a:p>
        </p:txBody>
      </p:sp>
    </p:spTree>
    <p:extLst>
      <p:ext uri="{BB962C8B-B14F-4D97-AF65-F5344CB8AC3E}">
        <p14:creationId xmlns:p14="http://schemas.microsoft.com/office/powerpoint/2010/main" val="1721951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xfrm>
            <a:off x="381000" y="685800"/>
            <a:ext cx="6096000" cy="3429000"/>
          </a:xfrm>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Because you have so much control over the network it can seem quite daunting to get started and to debug experiences, luckily there are a number of tools that can help you.  We’ll have references for all this stuff at the end, so don’t worry, this is just an overview.</a:t>
            </a:r>
          </a:p>
        </p:txBody>
      </p:sp>
    </p:spTree>
    <p:extLst>
      <p:ext uri="{BB962C8B-B14F-4D97-AF65-F5344CB8AC3E}">
        <p14:creationId xmlns:p14="http://schemas.microsoft.com/office/powerpoint/2010/main" val="11702330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a:xfrm>
            <a:off x="381000" y="685800"/>
            <a:ext cx="6096000" cy="3429000"/>
          </a:xfrm>
        </p:spPr>
      </p:sp>
      <p:sp>
        <p:nvSpPr>
          <p:cNvPr id="48130" name="Rectangle 2"/>
          <p:cNvSpPr>
            <a:spLocks noGrp="1" noChangeArrowheads="1"/>
          </p:cNvSpPr>
          <p:nvPr>
            <p:ph type="body" sz="quarter" idx="1"/>
          </p:nvPr>
        </p:nvSpPr>
        <p:spPr/>
        <p:txBody>
          <a:bodyPr/>
          <a:lstStyle/>
          <a:p>
            <a:r>
              <a:rPr lang="en-US" altLang="en-US"/>
              <a:t>While we're in the DevTools, let's take a detour to another panel that's very relevant—the brand new Application panel.  This is the new, central location for debugging everything related to your service workers.  We can confirm that our new service worker is running without errors.</a:t>
            </a:r>
          </a:p>
          <a:p>
            <a:r>
              <a:rPr lang="en-US" altLang="en-US"/>
              <a:t>We can check the contents of the Cache Storage that our service worker will use.</a:t>
            </a:r>
          </a:p>
          <a:p>
            <a:r>
              <a:rPr lang="en-US" altLang="en-US"/>
              <a:t>And we can also make use of the various checkboxes at the top of the page to automate common debugging tasks.</a:t>
            </a:r>
          </a:p>
          <a:p>
            <a:pPr lvl="1"/>
            <a:r>
              <a:rPr lang="en-US" altLang="en-US"/>
              <a:t>The Offline checkbox lets us simulate a network failure, so we can confirm how our service worker behaves.</a:t>
            </a:r>
          </a:p>
          <a:p>
            <a:pPr lvl="1"/>
            <a:r>
              <a:rPr lang="en-US" altLang="en-US"/>
              <a:t>The Update on Reload checkbox ensure that when we make changes to our service worker during development, refreshing the page will always put the new code into effect right away.</a:t>
            </a:r>
          </a:p>
          <a:p>
            <a:pPr lvl="1"/>
            <a:r>
              <a:rPr lang="en-US" altLang="en-US"/>
              <a:t>And finally, the Bypass for network checkbox allows us to skip the service worker's fetch handler temporarily, forcing our HTTP requests to go straight to the network.</a:t>
            </a:r>
          </a:p>
        </p:txBody>
      </p:sp>
    </p:spTree>
    <p:extLst>
      <p:ext uri="{BB962C8B-B14F-4D97-AF65-F5344CB8AC3E}">
        <p14:creationId xmlns:p14="http://schemas.microsoft.com/office/powerpoint/2010/main" val="8292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xfrm>
            <a:off x="381000" y="685800"/>
            <a:ext cx="6096000" cy="3429000"/>
          </a:xfrm>
        </p:spPr>
      </p:sp>
      <p:sp>
        <p:nvSpPr>
          <p:cNvPr id="29698" name="Rectangle 2"/>
          <p:cNvSpPr>
            <a:spLocks noGrp="1" noChangeArrowheads="1"/>
          </p:cNvSpPr>
          <p:nvPr>
            <p:ph type="body" sz="quarter" idx="1"/>
          </p:nvPr>
        </p:nvSpPr>
        <p:spPr/>
        <p:txBody>
          <a:bodyPr/>
          <a:lstStyle/>
          <a:p>
            <a:r>
              <a:rPr lang="en-US" altLang="en-US"/>
              <a:t>App usage is highly concentrated.  Users tend to only use a few apps - leading to a winner-take all situation.  Based on user studies - users see native apps as a big commitment in space, time, cost.  Native apps may be engaging, but only a few are worth installing.</a:t>
            </a:r>
          </a:p>
        </p:txBody>
      </p:sp>
    </p:spTree>
    <p:extLst>
      <p:ext uri="{BB962C8B-B14F-4D97-AF65-F5344CB8AC3E}">
        <p14:creationId xmlns:p14="http://schemas.microsoft.com/office/powerpoint/2010/main" val="883488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r>
              <a:t>The Chrome DevTools have added a new set of tools to help you work with service workers. In the DevTools, you'll find the “Application” tab. Under the Application tab you can get access to the Manifest properties, but can also inspect the service worker, unregister it, force it to update, simulate offline behavior and more.  We’re going to talk about this in depth later, in the tooling session, and also have a code lab on it.</a:t>
            </a:r>
          </a:p>
          <a:p>
            <a:endParaRPr/>
          </a:p>
          <a:p>
            <a:r>
              <a:t>And of course, Firefox, Opera and other browsers have similar tools for debugging service workers.</a:t>
            </a:r>
          </a:p>
        </p:txBody>
      </p:sp>
    </p:spTree>
    <p:extLst>
      <p:ext uri="{BB962C8B-B14F-4D97-AF65-F5344CB8AC3E}">
        <p14:creationId xmlns:p14="http://schemas.microsoft.com/office/powerpoint/2010/main" val="17642961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DevTools lets you inspect not only application storage like IndexedDB but also inspect cache storage.</a:t>
            </a:r>
          </a:p>
        </p:txBody>
      </p:sp>
    </p:spTree>
    <p:extLst>
      <p:ext uri="{BB962C8B-B14F-4D97-AF65-F5344CB8AC3E}">
        <p14:creationId xmlns:p14="http://schemas.microsoft.com/office/powerpoint/2010/main" val="11690449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Shape 751"/>
          <p:cNvSpPr>
            <a:spLocks noGrp="1" noRot="1" noChangeAspect="1"/>
          </p:cNvSpPr>
          <p:nvPr>
            <p:ph type="sldImg"/>
          </p:nvPr>
        </p:nvSpPr>
        <p:spPr>
          <a:prstGeom prst="rect">
            <a:avLst/>
          </a:prstGeom>
        </p:spPr>
        <p:txBody>
          <a:bodyPr/>
          <a:lstStyle/>
          <a:p>
            <a:endParaRPr/>
          </a:p>
        </p:txBody>
      </p:sp>
      <p:sp>
        <p:nvSpPr>
          <p:cNvPr id="752" name="Shape 752"/>
          <p:cNvSpPr>
            <a:spLocks noGrp="1"/>
          </p:cNvSpPr>
          <p:nvPr>
            <p:ph type="body" sz="quarter" idx="1"/>
          </p:nvPr>
        </p:nvSpPr>
        <p:spPr>
          <a:prstGeom prst="rect">
            <a:avLst/>
          </a:prstGeom>
        </p:spPr>
        <p:txBody>
          <a:bodyPr/>
          <a:lstStyle/>
          <a:p>
            <a:r>
              <a:t>In the past, we used to recommend people use incognito windows when developing service workers because it made it easy to start fresh when you needed to. But the new clear storage pane in the Application panel simplifies things tremendously. I use this one a LOT.</a:t>
            </a:r>
          </a:p>
        </p:txBody>
      </p:sp>
    </p:spTree>
    <p:extLst>
      <p:ext uri="{BB962C8B-B14F-4D97-AF65-F5344CB8AC3E}">
        <p14:creationId xmlns:p14="http://schemas.microsoft.com/office/powerpoint/2010/main" val="4887200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r>
              <a:rPr dirty="0"/>
              <a:t>Next, we have a couple of tools that can use to speed your service worker development along.  Service Worker Toolbox is a library that comes with a number of pre-built Caching Strategies for your site, such as Network First and Cache First, and if you are familiar with NodeJS and Routing frameworks for URL interception you will be at home with this as it provides a very nice high level abstraction.</a:t>
            </a:r>
          </a:p>
        </p:txBody>
      </p:sp>
    </p:spTree>
    <p:extLst>
      <p:ext uri="{BB962C8B-B14F-4D97-AF65-F5344CB8AC3E}">
        <p14:creationId xmlns:p14="http://schemas.microsoft.com/office/powerpoint/2010/main" val="65578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prstGeom prst="rect">
            <a:avLst/>
          </a:prstGeom>
        </p:spPr>
        <p:txBody>
          <a:bodyPr/>
          <a:lstStyle/>
          <a:p>
            <a:endParaRPr/>
          </a:p>
        </p:txBody>
      </p:sp>
      <p:sp>
        <p:nvSpPr>
          <p:cNvPr id="762" name="Shape 762"/>
          <p:cNvSpPr>
            <a:spLocks noGrp="1"/>
          </p:cNvSpPr>
          <p:nvPr>
            <p:ph type="body" sz="quarter" idx="1"/>
          </p:nvPr>
        </p:nvSpPr>
        <p:spPr>
          <a:prstGeom prst="rect">
            <a:avLst/>
          </a:prstGeom>
        </p:spPr>
        <p:txBody>
          <a:bodyPr/>
          <a:lstStyle/>
          <a:p>
            <a:r>
              <a:t>If you remember the code for a cache-first SW from earlier, it was a bit cumbersome to write.  With Service Worker toolbox, this turns into simple declarations for cacheing strategies on multiple resources. but you are still in control of your site - it’s just a set of packaged routings and strategies.</a:t>
            </a:r>
          </a:p>
        </p:txBody>
      </p:sp>
    </p:spTree>
    <p:extLst>
      <p:ext uri="{BB962C8B-B14F-4D97-AF65-F5344CB8AC3E}">
        <p14:creationId xmlns:p14="http://schemas.microsoft.com/office/powerpoint/2010/main" val="3230510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t>We also have a tool called sw-precache that help by literally writing out SW code for you.</a:t>
            </a:r>
          </a:p>
          <a:p>
            <a:endParaRPr/>
          </a:p>
          <a:p>
            <a:r>
              <a:t>sw-precache is a Node module that you can use in JavaScript-based build scripts, like those written with gulp, and you can use it from the command-line interface.  You tell it which files you want it to cache, either through the parameters or through a JSON config file, and it will create a service worker custom-built for your app.</a:t>
            </a:r>
          </a:p>
        </p:txBody>
      </p:sp>
    </p:spTree>
    <p:extLst>
      <p:ext uri="{BB962C8B-B14F-4D97-AF65-F5344CB8AC3E}">
        <p14:creationId xmlns:p14="http://schemas.microsoft.com/office/powerpoint/2010/main" val="1178878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r>
              <a:t>Probably easiest to give an example - this  is a usage of sw-precache running in a build script.  You can see how it sets up various URL patterns with different cache strategies.  Then you just need to make sure you register service-worker.js in your index file.</a:t>
            </a:r>
          </a:p>
        </p:txBody>
      </p:sp>
    </p:spTree>
    <p:extLst>
      <p:ext uri="{BB962C8B-B14F-4D97-AF65-F5344CB8AC3E}">
        <p14:creationId xmlns:p14="http://schemas.microsoft.com/office/powerpoint/2010/main" val="325463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a:xfrm>
            <a:off x="381000" y="685800"/>
            <a:ext cx="6096000" cy="3429000"/>
          </a:xfrm>
        </p:spPr>
      </p:sp>
      <p:sp>
        <p:nvSpPr>
          <p:cNvPr id="38914" name="Rectangle 2"/>
          <p:cNvSpPr>
            <a:spLocks noGrp="1" noChangeArrowheads="1"/>
          </p:cNvSpPr>
          <p:nvPr>
            <p:ph type="body" sz="quarter" idx="1"/>
          </p:nvPr>
        </p:nvSpPr>
        <p:spPr/>
        <p:txBody>
          <a:bodyPr/>
          <a:lstStyle/>
          <a:p>
            <a:r>
              <a:rPr lang="en-US" altLang="en-US" dirty="0" smtClean="0"/>
              <a:t>Service </a:t>
            </a:r>
            <a:r>
              <a:rPr lang="en-US" altLang="en-US" dirty="0"/>
              <a:t>workers are amazing, as you’ve already heard today.  They are the secret </a:t>
            </a:r>
            <a:r>
              <a:rPr lang="en-US" altLang="en-US" dirty="0" err="1"/>
              <a:t>superheros</a:t>
            </a:r>
            <a:r>
              <a:rPr lang="en-US" altLang="en-US" dirty="0"/>
              <a:t> behind PWAs that enable performance in the face of sketchy network conditions.</a:t>
            </a:r>
          </a:p>
          <a:p>
            <a:r>
              <a:rPr lang="en-US" altLang="en-US" dirty="0"/>
              <a:t>Service workers sit between the browser and the network, so they actually manage every request that comes through.  And you can imagine, it’s critically important that site owners own their service workers - or they are p0wned.  This is why Service Workers require HTTPS.</a:t>
            </a:r>
          </a:p>
        </p:txBody>
      </p:sp>
    </p:spTree>
    <p:extLst>
      <p:ext uri="{BB962C8B-B14F-4D97-AF65-F5344CB8AC3E}">
        <p14:creationId xmlns:p14="http://schemas.microsoft.com/office/powerpoint/2010/main" val="1432033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xfrm>
            <a:off x="381000" y="685800"/>
            <a:ext cx="6096000" cy="3429000"/>
          </a:xfrm>
        </p:spPr>
      </p:sp>
      <p:sp>
        <p:nvSpPr>
          <p:cNvPr id="40962" name="Rectangle 2"/>
          <p:cNvSpPr>
            <a:spLocks noGrp="1" noChangeArrowheads="1"/>
          </p:cNvSpPr>
          <p:nvPr>
            <p:ph type="body" sz="quarter" idx="1"/>
          </p:nvPr>
        </p:nvSpPr>
        <p:spPr/>
        <p:txBody>
          <a:bodyPr/>
          <a:lstStyle/>
          <a:p>
            <a:r>
              <a:rPr lang="en-US" altLang="en-US"/>
              <a:t>Fundamentally, HTTPS is a critical part of delivering a good user experience, everywhere.</a:t>
            </a:r>
          </a:p>
        </p:txBody>
      </p:sp>
    </p:spTree>
    <p:extLst>
      <p:ext uri="{BB962C8B-B14F-4D97-AF65-F5344CB8AC3E}">
        <p14:creationId xmlns:p14="http://schemas.microsoft.com/office/powerpoint/2010/main" val="1312480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a:xfrm>
            <a:off x="381000" y="685800"/>
            <a:ext cx="6096000" cy="3429000"/>
          </a:xfrm>
        </p:spPr>
      </p:sp>
      <p:sp>
        <p:nvSpPr>
          <p:cNvPr id="61442" name="Rectangle 2"/>
          <p:cNvSpPr>
            <a:spLocks noGrp="1" noChangeArrowheads="1"/>
          </p:cNvSpPr>
          <p:nvPr>
            <p:ph type="body" sz="quarter" idx="1"/>
          </p:nvPr>
        </p:nvSpPr>
        <p:spPr/>
        <p:txBody>
          <a:bodyPr/>
          <a:lstStyle/>
          <a:p>
            <a:pPr defTabSz="914400">
              <a:lnSpc>
                <a:spcPct val="125000"/>
              </a:lnSpc>
            </a:pPr>
            <a:r>
              <a:rPr lang="en-US" altLang="en-US" sz="2400"/>
              <a:t>A project called SSL mate has for many years now been offering certificates for $16. So even if you need multiple certificates or one of their fancier options, it shouldn’t break the bank.</a:t>
            </a:r>
          </a:p>
        </p:txBody>
      </p:sp>
    </p:spTree>
    <p:extLst>
      <p:ext uri="{BB962C8B-B14F-4D97-AF65-F5344CB8AC3E}">
        <p14:creationId xmlns:p14="http://schemas.microsoft.com/office/powerpoint/2010/main" val="1689666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xfrm>
            <a:off x="381000" y="685800"/>
            <a:ext cx="6096000" cy="3429000"/>
          </a:xfrm>
        </p:spPr>
      </p:sp>
      <p:sp>
        <p:nvSpPr>
          <p:cNvPr id="31746" name="Rectangle 2"/>
          <p:cNvSpPr>
            <a:spLocks noGrp="1" noChangeArrowheads="1"/>
          </p:cNvSpPr>
          <p:nvPr>
            <p:ph type="body" sz="quarter" idx="1"/>
          </p:nvPr>
        </p:nvSpPr>
        <p:spPr/>
        <p:txBody>
          <a:bodyPr/>
          <a:lstStyle/>
          <a:p>
            <a:r>
              <a:rPr lang="en-US" altLang="en-US"/>
              <a:t>One way to think of the differences between native and web apps is on the capability axis - native apps start up reliably when you tap their icon.  They have fast startup, they tend to work offline (who here has opened a web browser to use a web app when they KNOW their device is offline?), they can push notifications and sync in the background, they have access to sensors like microphone and camera… By contrast, Web is safer, and more respectful of privacy, but doesn't have those capabilities…</a:t>
            </a:r>
          </a:p>
        </p:txBody>
      </p:sp>
    </p:spTree>
    <p:extLst>
      <p:ext uri="{BB962C8B-B14F-4D97-AF65-F5344CB8AC3E}">
        <p14:creationId xmlns:p14="http://schemas.microsoft.com/office/powerpoint/2010/main" val="2064736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a:xfrm>
            <a:off x="381000" y="685800"/>
            <a:ext cx="6096000" cy="3429000"/>
          </a:xfrm>
        </p:spPr>
      </p:sp>
      <p:sp>
        <p:nvSpPr>
          <p:cNvPr id="63490" name="Rectangle 2"/>
          <p:cNvSpPr>
            <a:spLocks noGrp="1" noChangeArrowheads="1"/>
          </p:cNvSpPr>
          <p:nvPr>
            <p:ph type="body" sz="quarter" idx="1"/>
          </p:nvPr>
        </p:nvSpPr>
        <p:spPr/>
        <p:txBody>
          <a:bodyPr/>
          <a:lstStyle/>
          <a:p>
            <a:pPr defTabSz="914400">
              <a:lnSpc>
                <a:spcPct val="125000"/>
              </a:lnSpc>
            </a:pPr>
            <a:r>
              <a:rPr lang="en-US" altLang="en-US" sz="2400"/>
              <a:t>A newer project called Let’s Encrypt…. offers free certificates. And both of these projects, SSL mate and Let’s Encrypt, also offer automated command line tools that help you buy and manage your certificates automatically so that they don’t expire, setup configurations, or other tasks like that. So certificates should not be the reason for employing HTTPS.</a:t>
            </a:r>
          </a:p>
        </p:txBody>
      </p:sp>
    </p:spTree>
    <p:extLst>
      <p:ext uri="{BB962C8B-B14F-4D97-AF65-F5344CB8AC3E}">
        <p14:creationId xmlns:p14="http://schemas.microsoft.com/office/powerpoint/2010/main" val="19731310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a:xfrm>
            <a:off x="381000" y="685800"/>
            <a:ext cx="6096000" cy="3429000"/>
          </a:xfrm>
        </p:spPr>
      </p:sp>
      <p:sp>
        <p:nvSpPr>
          <p:cNvPr id="22530" name="Rectangle 2"/>
          <p:cNvSpPr>
            <a:spLocks noGrp="1" noChangeArrowheads="1"/>
          </p:cNvSpPr>
          <p:nvPr>
            <p:ph type="body" sz="quarter" idx="1"/>
          </p:nvPr>
        </p:nvSpPr>
        <p:spPr/>
        <p:txBody>
          <a:bodyPr/>
          <a:lstStyle/>
          <a:p>
            <a:pPr indent="228600"/>
            <a:r>
              <a:rPr lang="en-US" altLang="en-US"/>
              <a:t>So now that we've got a feel for what the app does, let's try to figure out how we can improve the current implementation.  We're going to use Lighthouse, which is a tool Google produces that automates a whole suite of diagnostic tests covering areas important for progressive web apps. This is available as a Chrome Extension… </a:t>
            </a:r>
          </a:p>
        </p:txBody>
      </p:sp>
    </p:spTree>
    <p:extLst>
      <p:ext uri="{BB962C8B-B14F-4D97-AF65-F5344CB8AC3E}">
        <p14:creationId xmlns:p14="http://schemas.microsoft.com/office/powerpoint/2010/main" val="3206027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xfrm>
            <a:off x="381000" y="685800"/>
            <a:ext cx="6096000" cy="3429000"/>
          </a:xfrm>
        </p:spPr>
      </p:sp>
      <p:sp>
        <p:nvSpPr>
          <p:cNvPr id="30722" name="Rectangle 2"/>
          <p:cNvSpPr>
            <a:spLocks noGrp="1" noChangeArrowheads="1"/>
          </p:cNvSpPr>
          <p:nvPr>
            <p:ph type="body" sz="quarter" idx="1"/>
          </p:nvPr>
        </p:nvSpPr>
        <p:spPr/>
        <p:txBody>
          <a:bodyPr/>
          <a:lstStyle/>
          <a:p>
            <a:pPr indent="228600"/>
            <a:r>
              <a:rPr lang="en-US" altLang="en-US"/>
              <a:t>Our speed scores could be better, no content on our page when JavaScript is disabled. Both of those could be improved by introducing server-side rendering.  won't respond when offline, so it needs a service worker.  missing metadata/manifest.   So we've got three concrete steps that we can take, and we'll walk through them each now, using Lighthouse and cross-browser testing to measure how effective our work is.</a:t>
            </a:r>
          </a:p>
        </p:txBody>
      </p:sp>
    </p:spTree>
    <p:extLst>
      <p:ext uri="{BB962C8B-B14F-4D97-AF65-F5344CB8AC3E}">
        <p14:creationId xmlns:p14="http://schemas.microsoft.com/office/powerpoint/2010/main" val="17863047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81000" y="685800"/>
            <a:ext cx="6096000"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rPr dirty="0"/>
              <a:t>With that, thank you so much; we’re going to have </a:t>
            </a:r>
            <a:r>
              <a:rPr dirty="0" smtClean="0"/>
              <a:t>the codelabs</a:t>
            </a:r>
            <a:r>
              <a:rPr lang="nl-NL" dirty="0" smtClean="0"/>
              <a:t>.</a:t>
            </a:r>
            <a:endParaRPr dirty="0"/>
          </a:p>
        </p:txBody>
      </p:sp>
    </p:spTree>
    <p:extLst>
      <p:ext uri="{BB962C8B-B14F-4D97-AF65-F5344CB8AC3E}">
        <p14:creationId xmlns:p14="http://schemas.microsoft.com/office/powerpoint/2010/main" val="1779711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 </a:t>
            </a:r>
            <a:r>
              <a:rPr lang="en-US" sz="1200" b="0" i="0" kern="1200" dirty="0" smtClean="0">
                <a:solidFill>
                  <a:schemeClr val="tx1"/>
                </a:solidFill>
                <a:effectLst/>
                <a:latin typeface="+mn-lt"/>
                <a:ea typeface="+mn-ea"/>
                <a:cs typeface="+mn-cs"/>
              </a:rPr>
              <a:t>custom elements,</a:t>
            </a:r>
            <a:r>
              <a:rPr lang="en-US" sz="1200" b="0" i="0" kern="1200" baseline="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3"/>
              </a:rPr>
              <a:t>Local DOM</a:t>
            </a:r>
            <a:r>
              <a:rPr lang="en-US" sz="1200" b="0" i="0" kern="1200" dirty="0" smtClean="0">
                <a:solidFill>
                  <a:schemeClr val="tx1"/>
                </a:solidFill>
                <a:effectLst/>
                <a:latin typeface="+mn-lt"/>
                <a:ea typeface="+mn-ea"/>
                <a:cs typeface="+mn-cs"/>
              </a:rPr>
              <a:t>. Encapsulation</a:t>
            </a:r>
            <a:r>
              <a:rPr lang="en-US" sz="1200" b="0" i="0"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Events</a:t>
            </a:r>
            <a:r>
              <a:rPr lang="en-US" sz="1200" b="0" i="0" u="none" strike="noStrike" kern="1200" dirty="0" smtClean="0">
                <a:solidFill>
                  <a:schemeClr val="tx1"/>
                </a:solidFill>
                <a:effectLst/>
                <a:latin typeface="+mn-lt"/>
                <a:ea typeface="+mn-ea"/>
                <a:cs typeface="+mn-cs"/>
              </a:rPr>
              <a:t> listening, </a:t>
            </a:r>
            <a:endParaRPr lang="en-US" dirty="0"/>
          </a:p>
        </p:txBody>
      </p:sp>
      <p:sp>
        <p:nvSpPr>
          <p:cNvPr id="4" name="Slide Number Placeholder 3"/>
          <p:cNvSpPr>
            <a:spLocks noGrp="1"/>
          </p:cNvSpPr>
          <p:nvPr>
            <p:ph type="sldNum" sz="quarter" idx="10"/>
          </p:nvPr>
        </p:nvSpPr>
        <p:spPr/>
        <p:txBody>
          <a:bodyPr/>
          <a:lstStyle/>
          <a:p>
            <a:fld id="{F0B6DA36-9A12-4D42-86DA-02E80CD94648}" type="slidenum">
              <a:rPr lang="en-US" smtClean="0"/>
              <a:t>84</a:t>
            </a:fld>
            <a:endParaRPr lang="en-US"/>
          </a:p>
        </p:txBody>
      </p:sp>
    </p:spTree>
    <p:extLst>
      <p:ext uri="{BB962C8B-B14F-4D97-AF65-F5344CB8AC3E}">
        <p14:creationId xmlns:p14="http://schemas.microsoft.com/office/powerpoint/2010/main" val="17954806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WOW</a:t>
            </a:r>
            <a:endParaRPr lang="en-US" dirty="0"/>
          </a:p>
        </p:txBody>
      </p:sp>
      <p:sp>
        <p:nvSpPr>
          <p:cNvPr id="4" name="Slide Number Placeholder 3"/>
          <p:cNvSpPr>
            <a:spLocks noGrp="1"/>
          </p:cNvSpPr>
          <p:nvPr>
            <p:ph type="sldNum" sz="quarter" idx="10"/>
          </p:nvPr>
        </p:nvSpPr>
        <p:spPr/>
        <p:txBody>
          <a:bodyPr/>
          <a:lstStyle/>
          <a:p>
            <a:fld id="{F0B6DA36-9A12-4D42-86DA-02E80CD94648}" type="slidenum">
              <a:rPr lang="en-US" smtClean="0"/>
              <a:t>85</a:t>
            </a:fld>
            <a:endParaRPr lang="en-US"/>
          </a:p>
        </p:txBody>
      </p:sp>
    </p:spTree>
    <p:extLst>
      <p:ext uri="{BB962C8B-B14F-4D97-AF65-F5344CB8AC3E}">
        <p14:creationId xmlns:p14="http://schemas.microsoft.com/office/powerpoint/2010/main" val="1111870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hiring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0B6DA36-9A12-4D42-86DA-02E80CD94648}" type="slidenum">
              <a:rPr lang="en-US" smtClean="0"/>
              <a:t>87</a:t>
            </a:fld>
            <a:endParaRPr lang="en-US"/>
          </a:p>
        </p:txBody>
      </p:sp>
    </p:spTree>
    <p:extLst>
      <p:ext uri="{BB962C8B-B14F-4D97-AF65-F5344CB8AC3E}">
        <p14:creationId xmlns:p14="http://schemas.microsoft.com/office/powerpoint/2010/main" val="1108058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xfrm>
            <a:off x="381000" y="685800"/>
            <a:ext cx="6096000" cy="3429000"/>
          </a:xfrm>
        </p:spPr>
      </p:sp>
      <p:sp>
        <p:nvSpPr>
          <p:cNvPr id="33794" name="Rectangle 2"/>
          <p:cNvSpPr>
            <a:spLocks noGrp="1" noChangeArrowheads="1"/>
          </p:cNvSpPr>
          <p:nvPr>
            <p:ph type="body" sz="quarter" idx="1"/>
          </p:nvPr>
        </p:nvSpPr>
        <p:spPr/>
        <p:txBody>
          <a:bodyPr/>
          <a:lstStyle/>
          <a:p>
            <a:r>
              <a:rPr lang="en-US" altLang="en-US"/>
              <a:t>But let’s add another axis, [CLICK] reach, [CLICK] and we can see how the web succeeds.  Based on a comScore study: </a:t>
            </a:r>
          </a:p>
        </p:txBody>
      </p:sp>
    </p:spTree>
    <p:extLst>
      <p:ext uri="{BB962C8B-B14F-4D97-AF65-F5344CB8AC3E}">
        <p14:creationId xmlns:p14="http://schemas.microsoft.com/office/powerpoint/2010/main" val="2082776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568189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11670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727674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de Sample">
    <p:bg>
      <p:bgPr>
        <a:solidFill>
          <a:schemeClr val="accent6">
            <a:hueOff val="-2270046"/>
            <a:satOff val="-38942"/>
            <a:lumOff val="-40770"/>
          </a:schemeClr>
        </a:solidFill>
        <a:effectLst/>
      </p:bgPr>
    </p:bg>
    <p:spTree>
      <p:nvGrpSpPr>
        <p:cNvPr id="1" name=""/>
        <p:cNvGrpSpPr/>
        <p:nvPr/>
      </p:nvGrpSpPr>
      <p:grpSpPr>
        <a:xfrm>
          <a:off x="0" y="0"/>
          <a:ext cx="0" cy="0"/>
          <a:chOff x="0" y="0"/>
          <a:chExt cx="0" cy="0"/>
        </a:xfrm>
      </p:grpSpPr>
      <p:sp>
        <p:nvSpPr>
          <p:cNvPr id="176" name="Shape 176"/>
          <p:cNvSpPr>
            <a:spLocks noGrp="1"/>
          </p:cNvSpPr>
          <p:nvPr>
            <p:ph type="title"/>
          </p:nvPr>
        </p:nvSpPr>
        <p:spPr>
          <a:xfrm>
            <a:off x="640879" y="473663"/>
            <a:ext cx="10910242" cy="688397"/>
          </a:xfrm>
          <a:prstGeom prst="rect">
            <a:avLst/>
          </a:prstGeom>
        </p:spPr>
        <p:txBody>
          <a:bodyPr lIns="30103" tIns="30103" rIns="30103" bIns="30103"/>
          <a:lstStyle>
            <a:lvl1pPr>
              <a:defRPr sz="4000" b="0" spc="0">
                <a:solidFill>
                  <a:srgbClr val="DCDEE0"/>
                </a:solidFill>
              </a:defRPr>
            </a:lvl1pPr>
          </a:lstStyle>
          <a:p>
            <a:r>
              <a:t>Title Text</a:t>
            </a:r>
          </a:p>
        </p:txBody>
      </p:sp>
      <p:sp>
        <p:nvSpPr>
          <p:cNvPr id="177" name="Shape 177"/>
          <p:cNvSpPr>
            <a:spLocks noGrp="1"/>
          </p:cNvSpPr>
          <p:nvPr>
            <p:ph type="body" idx="1"/>
          </p:nvPr>
        </p:nvSpPr>
        <p:spPr>
          <a:xfrm>
            <a:off x="640879" y="1288037"/>
            <a:ext cx="10910242" cy="4752086"/>
          </a:xfrm>
          <a:prstGeom prst="rect">
            <a:avLst/>
          </a:prstGeom>
        </p:spPr>
        <p:txBody>
          <a:bodyPr lIns="30103" tIns="30103" rIns="30103" bIns="30103"/>
          <a:lstStyle>
            <a:lvl1pPr marL="0" indent="0" algn="l">
              <a:spcBef>
                <a:spcPts val="1700"/>
              </a:spcBef>
              <a:buSzTx/>
              <a:buNone/>
              <a:defRPr sz="2000" spc="0"/>
            </a:lvl1pPr>
            <a:lvl2pPr marL="0" indent="114300" algn="l">
              <a:spcBef>
                <a:spcPts val="1700"/>
              </a:spcBef>
              <a:buSzTx/>
              <a:buNone/>
              <a:defRPr sz="2000" spc="0"/>
            </a:lvl2pPr>
            <a:lvl3pPr marL="0" indent="228600" algn="l">
              <a:spcBef>
                <a:spcPts val="1700"/>
              </a:spcBef>
              <a:buSzTx/>
              <a:buNone/>
              <a:defRPr sz="2000" spc="0"/>
            </a:lvl3pPr>
            <a:lvl4pPr marL="0" indent="342900" algn="l">
              <a:spcBef>
                <a:spcPts val="1700"/>
              </a:spcBef>
              <a:buSzTx/>
              <a:buNone/>
              <a:defRPr sz="2000" spc="0"/>
            </a:lvl4pPr>
            <a:lvl5pPr marL="0" indent="457200" algn="l">
              <a:spcBef>
                <a:spcPts val="1700"/>
              </a:spcBef>
              <a:buSzTx/>
              <a:buNone/>
              <a:defRPr sz="2000" spc="0"/>
            </a:lvl5pPr>
          </a:lstStyle>
          <a:p>
            <a:r>
              <a:t>Body Level One</a:t>
            </a:r>
          </a:p>
          <a:p>
            <a:pPr lvl="1"/>
            <a:r>
              <a:t>Body Level Two</a:t>
            </a:r>
          </a:p>
          <a:p>
            <a:pPr lvl="2"/>
            <a:r>
              <a:t>Body Level Three</a:t>
            </a:r>
          </a:p>
          <a:p>
            <a:pPr lvl="3"/>
            <a:r>
              <a:t>Body Level Four</a:t>
            </a:r>
          </a:p>
          <a:p>
            <a:pPr lvl="4"/>
            <a:r>
              <a:t>Body Level Five</a:t>
            </a:r>
          </a:p>
        </p:txBody>
      </p:sp>
      <p:sp>
        <p:nvSpPr>
          <p:cNvPr id="178" name="Shape 178"/>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85576357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tatistic">
    <p:bg>
      <p:bgPr>
        <a:solidFill>
          <a:srgbClr val="F2F2F2"/>
        </a:solidFill>
        <a:effectLst/>
      </p:bgPr>
    </p:bg>
    <p:spTree>
      <p:nvGrpSpPr>
        <p:cNvPr id="1" name=""/>
        <p:cNvGrpSpPr/>
        <p:nvPr/>
      </p:nvGrpSpPr>
      <p:grpSpPr>
        <a:xfrm>
          <a:off x="0" y="0"/>
          <a:ext cx="0" cy="0"/>
          <a:chOff x="0" y="0"/>
          <a:chExt cx="0" cy="0"/>
        </a:xfrm>
      </p:grpSpPr>
      <p:sp>
        <p:nvSpPr>
          <p:cNvPr id="50" name="Shape 50"/>
          <p:cNvSpPr>
            <a:spLocks noGrp="1"/>
          </p:cNvSpPr>
          <p:nvPr>
            <p:ph type="title"/>
          </p:nvPr>
        </p:nvSpPr>
        <p:spPr>
          <a:xfrm>
            <a:off x="-1012" y="941681"/>
            <a:ext cx="12194024" cy="2504804"/>
          </a:xfrm>
          <a:prstGeom prst="rect">
            <a:avLst/>
          </a:prstGeom>
        </p:spPr>
        <p:txBody>
          <a:bodyPr lIns="30103" tIns="30103" rIns="30103" bIns="30103" anchor="t">
            <a:noAutofit/>
          </a:bodyPr>
          <a:lstStyle>
            <a:lvl1pPr>
              <a:defRPr sz="20000" spc="0">
                <a:solidFill>
                  <a:schemeClr val="accent2"/>
                </a:solidFill>
              </a:defRPr>
            </a:lvl1pPr>
          </a:lstStyle>
          <a:p>
            <a:r>
              <a:t>Title Text</a:t>
            </a:r>
          </a:p>
        </p:txBody>
      </p:sp>
      <p:sp>
        <p:nvSpPr>
          <p:cNvPr id="51" name="Shape 51"/>
          <p:cNvSpPr>
            <a:spLocks noGrp="1"/>
          </p:cNvSpPr>
          <p:nvPr>
            <p:ph type="body" sz="half" idx="1"/>
          </p:nvPr>
        </p:nvSpPr>
        <p:spPr>
          <a:xfrm>
            <a:off x="2504756" y="3492971"/>
            <a:ext cx="7182489" cy="2504804"/>
          </a:xfrm>
          <a:prstGeom prst="rect">
            <a:avLst/>
          </a:prstGeom>
        </p:spPr>
        <p:txBody>
          <a:bodyPr lIns="30103" tIns="30103" rIns="30103" bIns="30103" anchor="t"/>
          <a:lstStyle>
            <a:lvl1pPr marL="0" indent="0">
              <a:spcBef>
                <a:spcPts val="0"/>
              </a:spcBef>
              <a:buSzTx/>
              <a:buNone/>
              <a:defRPr sz="7000" cap="all" spc="0">
                <a:solidFill>
                  <a:schemeClr val="accent1">
                    <a:hueOff val="91659"/>
                    <a:satOff val="-98181"/>
                    <a:lumOff val="5371"/>
                  </a:schemeClr>
                </a:solidFill>
                <a:latin typeface="+mj-lt"/>
                <a:ea typeface="+mj-ea"/>
                <a:cs typeface="+mj-cs"/>
                <a:sym typeface="Helvetica"/>
              </a:defRPr>
            </a:lvl1pPr>
            <a:lvl2pPr marL="0" indent="114300">
              <a:spcBef>
                <a:spcPts val="0"/>
              </a:spcBef>
              <a:buSzTx/>
              <a:buNone/>
              <a:defRPr sz="7000" cap="all" spc="0">
                <a:solidFill>
                  <a:schemeClr val="accent1">
                    <a:hueOff val="91659"/>
                    <a:satOff val="-98181"/>
                    <a:lumOff val="5371"/>
                  </a:schemeClr>
                </a:solidFill>
                <a:latin typeface="+mj-lt"/>
                <a:ea typeface="+mj-ea"/>
                <a:cs typeface="+mj-cs"/>
                <a:sym typeface="Helvetica"/>
              </a:defRPr>
            </a:lvl2pPr>
            <a:lvl3pPr marL="0" indent="228600">
              <a:spcBef>
                <a:spcPts val="0"/>
              </a:spcBef>
              <a:buSzTx/>
              <a:buNone/>
              <a:defRPr sz="7000" cap="all" spc="0">
                <a:solidFill>
                  <a:schemeClr val="accent1">
                    <a:hueOff val="91659"/>
                    <a:satOff val="-98181"/>
                    <a:lumOff val="5371"/>
                  </a:schemeClr>
                </a:solidFill>
                <a:latin typeface="+mj-lt"/>
                <a:ea typeface="+mj-ea"/>
                <a:cs typeface="+mj-cs"/>
                <a:sym typeface="Helvetica"/>
              </a:defRPr>
            </a:lvl3pPr>
            <a:lvl4pPr marL="0" indent="342900">
              <a:spcBef>
                <a:spcPts val="0"/>
              </a:spcBef>
              <a:buSzTx/>
              <a:buNone/>
              <a:defRPr sz="7000" cap="all" spc="0">
                <a:solidFill>
                  <a:schemeClr val="accent1">
                    <a:hueOff val="91659"/>
                    <a:satOff val="-98181"/>
                    <a:lumOff val="5371"/>
                  </a:schemeClr>
                </a:solidFill>
                <a:latin typeface="+mj-lt"/>
                <a:ea typeface="+mj-ea"/>
                <a:cs typeface="+mj-cs"/>
                <a:sym typeface="Helvetica"/>
              </a:defRPr>
            </a:lvl4pPr>
            <a:lvl5pPr marL="0" indent="457200">
              <a:spcBef>
                <a:spcPts val="0"/>
              </a:spcBef>
              <a:buSzTx/>
              <a:buNone/>
              <a:defRPr sz="7000" cap="all" spc="0">
                <a:solidFill>
                  <a:schemeClr val="accent1">
                    <a:hueOff val="91659"/>
                    <a:satOff val="-98181"/>
                    <a:lumOff val="5371"/>
                  </a:schemeClr>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body" sz="quarter" idx="13"/>
          </p:nvPr>
        </p:nvSpPr>
        <p:spPr>
          <a:xfrm>
            <a:off x="361608" y="6237747"/>
            <a:ext cx="5873736" cy="393193"/>
          </a:xfrm>
          <a:prstGeom prst="rect">
            <a:avLst/>
          </a:prstGeom>
        </p:spPr>
        <p:txBody>
          <a:bodyPr lIns="30103" tIns="30103" rIns="30103" bIns="30103">
            <a:spAutoFit/>
          </a:bodyPr>
          <a:lstStyle>
            <a:lvl1pPr marL="0" indent="0">
              <a:spcBef>
                <a:spcPts val="0"/>
              </a:spcBef>
              <a:buSzTx/>
              <a:buNone/>
              <a:defRPr sz="2400" i="1" spc="0">
                <a:solidFill>
                  <a:srgbClr val="A6AAA8"/>
                </a:solidFill>
                <a:latin typeface="+mn-lt"/>
                <a:ea typeface="+mn-ea"/>
                <a:cs typeface="+mn-cs"/>
                <a:sym typeface="Helvetica Light"/>
              </a:defRPr>
            </a:lvl1pPr>
          </a:lstStyle>
          <a:p>
            <a:pPr marL="0" indent="0">
              <a:spcBef>
                <a:spcPts val="0"/>
              </a:spcBef>
              <a:buSzTx/>
              <a:buNone/>
              <a:defRPr sz="2400" i="1" spc="0">
                <a:solidFill>
                  <a:srgbClr val="A6AAA8"/>
                </a:solidFill>
                <a:latin typeface="+mn-lt"/>
                <a:ea typeface="+mn-ea"/>
                <a:cs typeface="+mn-cs"/>
                <a:sym typeface="Helvetica Light"/>
              </a:defRPr>
            </a:pPr>
            <a:endParaRPr/>
          </a:p>
        </p:txBody>
      </p:sp>
      <p:sp>
        <p:nvSpPr>
          <p:cNvPr id="53" name="Shape 53"/>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6635363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d, centered">
    <p:bg>
      <p:bgPr>
        <a:solidFill>
          <a:srgbClr val="F5F5F5"/>
        </a:solidFill>
        <a:effectLst/>
      </p:bgPr>
    </p:bg>
    <p:spTree>
      <p:nvGrpSpPr>
        <p:cNvPr id="1" name=""/>
        <p:cNvGrpSpPr/>
        <p:nvPr/>
      </p:nvGrpSpPr>
      <p:grpSpPr>
        <a:xfrm>
          <a:off x="0" y="0"/>
          <a:ext cx="0" cy="0"/>
          <a:chOff x="0" y="0"/>
          <a:chExt cx="0" cy="0"/>
        </a:xfrm>
      </p:grpSpPr>
      <p:sp>
        <p:nvSpPr>
          <p:cNvPr id="33" name="Shape 33"/>
          <p:cNvSpPr>
            <a:spLocks noGrp="1"/>
          </p:cNvSpPr>
          <p:nvPr>
            <p:ph type="body" sz="quarter" idx="13"/>
          </p:nvPr>
        </p:nvSpPr>
        <p:spPr>
          <a:xfrm>
            <a:off x="-11678" y="495300"/>
            <a:ext cx="12215356" cy="983718"/>
          </a:xfrm>
          <a:prstGeom prst="rect">
            <a:avLst/>
          </a:prstGeom>
        </p:spPr>
        <p:txBody>
          <a:bodyPr lIns="30103" tIns="30103" rIns="30103" bIns="30103" anchor="t">
            <a:noAutofit/>
          </a:bodyPr>
          <a:lstStyle>
            <a:lvl1pPr marL="0" indent="0">
              <a:spcBef>
                <a:spcPts val="0"/>
              </a:spcBef>
              <a:buSzTx/>
              <a:buNone/>
              <a:defRPr sz="4750" spc="0">
                <a:solidFill>
                  <a:schemeClr val="accent1">
                    <a:hueOff val="91659"/>
                    <a:satOff val="-98181"/>
                    <a:lumOff val="5371"/>
                  </a:schemeClr>
                </a:solidFill>
                <a:latin typeface="+mj-lt"/>
                <a:ea typeface="+mj-ea"/>
                <a:cs typeface="+mj-cs"/>
                <a:sym typeface="Helvetica"/>
              </a:defRPr>
            </a:lvl1pPr>
          </a:lstStyle>
          <a:p>
            <a:r>
              <a:t>Title Text</a:t>
            </a:r>
          </a:p>
        </p:txBody>
      </p:sp>
      <p:sp>
        <p:nvSpPr>
          <p:cNvPr id="34" name="Shape 34"/>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5635727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2F2F2"/>
        </a:solidFill>
        <a:effectLst/>
      </p:bgPr>
    </p:bg>
    <p:spTree>
      <p:nvGrpSpPr>
        <p:cNvPr id="1" name=""/>
        <p:cNvGrpSpPr/>
        <p:nvPr/>
      </p:nvGrpSpPr>
      <p:grpSpPr>
        <a:xfrm>
          <a:off x="0" y="0"/>
          <a:ext cx="0" cy="0"/>
          <a:chOff x="0" y="0"/>
          <a:chExt cx="0" cy="0"/>
        </a:xfrm>
      </p:grpSpPr>
      <p:sp>
        <p:nvSpPr>
          <p:cNvPr id="69" name="Shape 69"/>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67778456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2F2F2"/>
        </a:solidFill>
        <a:effectLst/>
      </p:bgPr>
    </p:bg>
    <p:spTree>
      <p:nvGrpSpPr>
        <p:cNvPr id="1" name=""/>
        <p:cNvGrpSpPr/>
        <p:nvPr/>
      </p:nvGrpSpPr>
      <p:grpSpPr>
        <a:xfrm>
          <a:off x="0" y="0"/>
          <a:ext cx="0" cy="0"/>
          <a:chOff x="0" y="0"/>
          <a:chExt cx="0" cy="0"/>
        </a:xfrm>
      </p:grpSpPr>
      <p:sp>
        <p:nvSpPr>
          <p:cNvPr id="41" name="Shape 41"/>
          <p:cNvSpPr>
            <a:spLocks noGrp="1"/>
          </p:cNvSpPr>
          <p:nvPr>
            <p:ph type="body" sz="quarter" idx="13"/>
          </p:nvPr>
        </p:nvSpPr>
        <p:spPr>
          <a:xfrm>
            <a:off x="633988" y="487421"/>
            <a:ext cx="10543024" cy="877902"/>
          </a:xfrm>
          <a:prstGeom prst="rect">
            <a:avLst/>
          </a:prstGeom>
        </p:spPr>
        <p:txBody>
          <a:bodyPr lIns="30103" tIns="30103" rIns="30103" bIns="30103" anchor="t">
            <a:noAutofit/>
          </a:bodyPr>
          <a:lstStyle>
            <a:lvl1pPr marL="0" indent="0" algn="l">
              <a:spcBef>
                <a:spcPts val="0"/>
              </a:spcBef>
              <a:buSzTx/>
              <a:buNone/>
              <a:defRPr sz="4750" spc="0">
                <a:solidFill>
                  <a:schemeClr val="accent1">
                    <a:hueOff val="91659"/>
                    <a:satOff val="-98181"/>
                    <a:lumOff val="5371"/>
                  </a:schemeClr>
                </a:solidFill>
                <a:latin typeface="+mj-lt"/>
                <a:ea typeface="+mj-ea"/>
                <a:cs typeface="+mj-cs"/>
                <a:sym typeface="Helvetica"/>
              </a:defRPr>
            </a:lvl1pPr>
          </a:lstStyle>
          <a:p>
            <a:r>
              <a:t>Title Text</a:t>
            </a:r>
          </a:p>
        </p:txBody>
      </p:sp>
      <p:sp>
        <p:nvSpPr>
          <p:cNvPr id="42" name="Shape 42"/>
          <p:cNvSpPr>
            <a:spLocks noGrp="1"/>
          </p:cNvSpPr>
          <p:nvPr>
            <p:ph type="body" sz="quarter" idx="14"/>
          </p:nvPr>
        </p:nvSpPr>
        <p:spPr>
          <a:xfrm>
            <a:off x="653038" y="1314450"/>
            <a:ext cx="5319653" cy="581045"/>
          </a:xfrm>
          <a:prstGeom prst="rect">
            <a:avLst/>
          </a:prstGeom>
        </p:spPr>
        <p:txBody>
          <a:bodyPr lIns="30103" tIns="30103" rIns="30103" bIns="30103" anchor="t">
            <a:noAutofit/>
          </a:bodyPr>
          <a:lstStyle>
            <a:lvl1pPr marL="0" indent="0" algn="l">
              <a:spcBef>
                <a:spcPts val="0"/>
              </a:spcBef>
              <a:buSzTx/>
              <a:buNone/>
              <a:defRPr sz="2250" spc="0">
                <a:solidFill>
                  <a:schemeClr val="accent1">
                    <a:hueOff val="91659"/>
                    <a:satOff val="-98181"/>
                    <a:lumOff val="5371"/>
                  </a:schemeClr>
                </a:solidFill>
                <a:latin typeface="+mj-lt"/>
                <a:ea typeface="+mj-ea"/>
                <a:cs typeface="+mj-cs"/>
                <a:sym typeface="Helvetica"/>
              </a:defRPr>
            </a:lvl1pPr>
          </a:lstStyle>
          <a:p>
            <a:r>
              <a:t>Double-click to edit</a:t>
            </a:r>
          </a:p>
        </p:txBody>
      </p:sp>
      <p:sp>
        <p:nvSpPr>
          <p:cNvPr id="43" name="Shape 43"/>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7310243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43229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7581CD-A6EF-224B-BC90-394ED9F4E81C}" type="datetimeFigureOut">
              <a:rPr lang="en-US" smtClean="0"/>
              <a:t>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61771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7581CD-A6EF-224B-BC90-394ED9F4E81C}" type="datetimeFigureOut">
              <a:rPr lang="en-US" smtClean="0"/>
              <a:t>10/8/16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92072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7581CD-A6EF-224B-BC90-394ED9F4E81C}" type="datetimeFigureOut">
              <a:rPr lang="en-US" smtClean="0"/>
              <a:t>10/8/16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202828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7581CD-A6EF-224B-BC90-394ED9F4E81C}" type="datetimeFigureOut">
              <a:rPr lang="en-US" smtClean="0"/>
              <a:t>10/8/16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30619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581CD-A6EF-224B-BC90-394ED9F4E81C}" type="datetimeFigureOut">
              <a:rPr lang="en-US" smtClean="0"/>
              <a:t>10/8/16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885774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7581CD-A6EF-224B-BC90-394ED9F4E81C}" type="datetimeFigureOut">
              <a:rPr lang="en-US" smtClean="0"/>
              <a:t>10/8/16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85190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7581CD-A6EF-224B-BC90-394ED9F4E81C}" type="datetimeFigureOut">
              <a:rPr lang="en-US" smtClean="0"/>
              <a:t>10/8/16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6341451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581CD-A6EF-224B-BC90-394ED9F4E81C}" type="datetimeFigureOut">
              <a:rPr lang="en-US" smtClean="0"/>
              <a:t>10/8/16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0609D-2AF9-E743-B44A-AD8E548A1EDD}" type="slidenum">
              <a:rPr lang="en-US" smtClean="0"/>
              <a:t>‹#›</a:t>
            </a:fld>
            <a:endParaRPr lang="en-US"/>
          </a:p>
        </p:txBody>
      </p:sp>
    </p:spTree>
    <p:extLst>
      <p:ext uri="{BB962C8B-B14F-4D97-AF65-F5344CB8AC3E}">
        <p14:creationId xmlns:p14="http://schemas.microsoft.com/office/powerpoint/2010/main" val="1516956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25.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microsoft.com/office/2007/relationships/media" Target="../media/media1.mov"/><Relationship Id="rId2" Type="http://schemas.openxmlformats.org/officeDocument/2006/relationships/video" Target="../media/media1.mo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7.png"/><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2.xml"/><Relationship Id="rId5" Type="http://schemas.openxmlformats.org/officeDocument/2006/relationships/image" Target="../media/image20.png"/><Relationship Id="rId1" Type="http://schemas.microsoft.com/office/2007/relationships/media" Target="../media/media2.mov"/><Relationship Id="rId2" Type="http://schemas.openxmlformats.org/officeDocument/2006/relationships/video" Target="../media/media2.mov"/></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3.xml"/><Relationship Id="rId5" Type="http://schemas.openxmlformats.org/officeDocument/2006/relationships/image" Target="../media/image21.png"/><Relationship Id="rId1" Type="http://schemas.microsoft.com/office/2007/relationships/media" Target="../media/media3.mov"/><Relationship Id="rId2" Type="http://schemas.openxmlformats.org/officeDocument/2006/relationships/video" Target="../media/media3.mov"/></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4.xml"/><Relationship Id="rId5" Type="http://schemas.openxmlformats.org/officeDocument/2006/relationships/image" Target="../media/image22.png"/><Relationship Id="rId1" Type="http://schemas.microsoft.com/office/2007/relationships/media" Target="../media/media4.mov"/><Relationship Id="rId2" Type="http://schemas.openxmlformats.org/officeDocument/2006/relationships/video" Target="../media/media4.mov"/></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5.xml"/><Relationship Id="rId5" Type="http://schemas.openxmlformats.org/officeDocument/2006/relationships/image" Target="../media/image23.png"/><Relationship Id="rId1" Type="http://schemas.microsoft.com/office/2007/relationships/media" Target="../media/media5.mov"/><Relationship Id="rId2" Type="http://schemas.openxmlformats.org/officeDocument/2006/relationships/video" Target="../media/media5.mov"/></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6.xml"/><Relationship Id="rId5" Type="http://schemas.openxmlformats.org/officeDocument/2006/relationships/image" Target="../media/image24.png"/><Relationship Id="rId1" Type="http://schemas.microsoft.com/office/2007/relationships/media" Target="../media/media6.mov"/><Relationship Id="rId2" Type="http://schemas.openxmlformats.org/officeDocument/2006/relationships/video" Target="../media/media6.mov"/></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36.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dben/gdg-nl-pwa"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38199" y="365125"/>
            <a:ext cx="10987007" cy="3462956"/>
          </a:xfrm>
        </p:spPr>
        <p:txBody>
          <a:bodyPr vert="horz" lIns="121900" tIns="121900" rIns="121900" bIns="121900" rtlCol="0" anchor="ctr">
            <a:normAutofit fontScale="90000"/>
          </a:bodyPr>
          <a:lstStyle/>
          <a:p>
            <a:r>
              <a:rPr lang="en-US" altLang="en-US" sz="9000" dirty="0" smtClean="0">
                <a:solidFill>
                  <a:schemeClr val="accent2"/>
                </a:solidFill>
                <a:latin typeface="Helvetica" charset="0"/>
                <a:ea typeface="Helvetica" charset="0"/>
                <a:cs typeface="Helvetica" charset="0"/>
              </a:rPr>
              <a:t>Going Offline with Progressive </a:t>
            </a:r>
            <a:r>
              <a:rPr lang="en-US" altLang="en-US" sz="9000" dirty="0">
                <a:solidFill>
                  <a:schemeClr val="accent2"/>
                </a:solidFill>
                <a:latin typeface="Helvetica" charset="0"/>
                <a:ea typeface="Helvetica" charset="0"/>
                <a:cs typeface="Helvetica" charset="0"/>
              </a:rPr>
              <a:t>Web Apps</a:t>
            </a:r>
          </a:p>
        </p:txBody>
      </p:sp>
    </p:spTree>
    <p:extLst>
      <p:ext uri="{BB962C8B-B14F-4D97-AF65-F5344CB8AC3E}">
        <p14:creationId xmlns:p14="http://schemas.microsoft.com/office/powerpoint/2010/main" val="35446300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4818"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19"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0"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1"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34822" name="Group 6"/>
          <p:cNvGrpSpPr>
            <a:grpSpLocks/>
          </p:cNvGrpSpPr>
          <p:nvPr/>
        </p:nvGrpSpPr>
        <p:grpSpPr bwMode="auto">
          <a:xfrm>
            <a:off x="8072438" y="3400425"/>
            <a:ext cx="2375694" cy="2375694"/>
            <a:chOff x="0" y="0"/>
            <a:chExt cx="4751563" cy="4751563"/>
          </a:xfrm>
        </p:grpSpPr>
        <p:sp>
          <p:nvSpPr>
            <p:cNvPr id="34823"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4"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5"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4826" name="Group 10"/>
          <p:cNvGrpSpPr>
            <a:grpSpLocks/>
          </p:cNvGrpSpPr>
          <p:nvPr/>
        </p:nvGrpSpPr>
        <p:grpSpPr bwMode="auto">
          <a:xfrm>
            <a:off x="2399507" y="648494"/>
            <a:ext cx="2375694" cy="2375694"/>
            <a:chOff x="0" y="0"/>
            <a:chExt cx="4751563" cy="4751563"/>
          </a:xfrm>
        </p:grpSpPr>
        <p:sp>
          <p:nvSpPr>
            <p:cNvPr id="34827"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8"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4829" name="Group 13"/>
            <p:cNvGrpSpPr>
              <a:grpSpLocks/>
            </p:cNvGrpSpPr>
            <p:nvPr/>
          </p:nvGrpSpPr>
          <p:grpSpPr bwMode="auto">
            <a:xfrm>
              <a:off x="1234145" y="1236566"/>
              <a:ext cx="2321810" cy="2328211"/>
              <a:chOff x="-1" y="0"/>
              <a:chExt cx="2321810" cy="2328211"/>
            </a:xfrm>
          </p:grpSpPr>
          <p:sp>
            <p:nvSpPr>
              <p:cNvPr id="34830"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1"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2"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3"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4"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5"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6"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7"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8"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846634868"/>
      </p:ext>
    </p:extLst>
  </p:cSld>
  <p:clrMapOvr>
    <a:masterClrMapping/>
  </p:clrMapOvr>
  <p:transition spd="slow">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794" y="432594"/>
            <a:ext cx="12193588" cy="3098800"/>
          </a:xfrm>
        </p:spPr>
        <p:txBody>
          <a:bodyPr/>
          <a:lstStyle/>
          <a:p>
            <a:r>
              <a:rPr lang="en-US" altLang="en-US" sz="20000" dirty="0">
                <a:solidFill>
                  <a:schemeClr val="accent2"/>
                </a:solidFill>
              </a:rPr>
              <a:t>ZERO</a:t>
            </a:r>
          </a:p>
        </p:txBody>
      </p:sp>
      <p:sp>
        <p:nvSpPr>
          <p:cNvPr id="36866" name="Rectangle 2"/>
          <p:cNvSpPr>
            <a:spLocks noGrp="1" noChangeArrowheads="1"/>
          </p:cNvSpPr>
          <p:nvPr>
            <p:ph type="body" sz="half" idx="1"/>
          </p:nvPr>
        </p:nvSpPr>
        <p:spPr>
          <a:xfrm>
            <a:off x="838200" y="2926006"/>
            <a:ext cx="10515600" cy="4351338"/>
          </a:xfrm>
        </p:spPr>
        <p:txBody>
          <a:bodyPr/>
          <a:lstStyle/>
          <a:p>
            <a:pPr marL="0" indent="0" defTabSz="300832">
              <a:spcBef>
                <a:spcPct val="0"/>
              </a:spcBef>
              <a:buNone/>
            </a:pPr>
            <a:r>
              <a:rPr lang="en-US" altLang="en-US" sz="5100" dirty="0">
                <a:solidFill>
                  <a:srgbClr val="6C6E70"/>
                </a:solidFill>
                <a:latin typeface="Helvetica" charset="0"/>
                <a:ea typeface="Helvetica" charset="0"/>
                <a:cs typeface="Helvetica" charset="0"/>
                <a:sym typeface="Helvetica" charset="0"/>
              </a:rPr>
              <a:t>NUMBER OF APPS AVERAGE USER INSTALLS PER MONTH</a:t>
            </a:r>
          </a:p>
        </p:txBody>
      </p:sp>
      <p:sp>
        <p:nvSpPr>
          <p:cNvPr id="36867" name="Rectangle 3"/>
          <p:cNvSpPr>
            <a:spLocks/>
          </p:cNvSpPr>
          <p:nvPr/>
        </p:nvSpPr>
        <p:spPr bwMode="auto">
          <a:xfrm>
            <a:off x="361157" y="6236912"/>
            <a:ext cx="5873750" cy="215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r>
              <a:rPr lang="en-US" altLang="en-US" sz="1200" i="1">
                <a:solidFill>
                  <a:srgbClr val="A6AAA8"/>
                </a:solidFill>
              </a:rPr>
              <a:t>Source: comScore Mobile Metrix, U.S., Age 18+, June 2015</a:t>
            </a:r>
          </a:p>
        </p:txBody>
      </p:sp>
    </p:spTree>
    <p:extLst>
      <p:ext uri="{BB962C8B-B14F-4D97-AF65-F5344CB8AC3E}">
        <p14:creationId xmlns:p14="http://schemas.microsoft.com/office/powerpoint/2010/main" val="1748631889"/>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8914"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15"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16"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17"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38918" name="Group 6"/>
          <p:cNvGrpSpPr>
            <a:grpSpLocks/>
          </p:cNvGrpSpPr>
          <p:nvPr/>
        </p:nvGrpSpPr>
        <p:grpSpPr bwMode="auto">
          <a:xfrm>
            <a:off x="8072438" y="3400425"/>
            <a:ext cx="2375694" cy="2375694"/>
            <a:chOff x="0" y="0"/>
            <a:chExt cx="4751563" cy="4751563"/>
          </a:xfrm>
        </p:grpSpPr>
        <p:sp>
          <p:nvSpPr>
            <p:cNvPr id="38919"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20"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21"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8922" name="Group 10"/>
          <p:cNvGrpSpPr>
            <a:grpSpLocks/>
          </p:cNvGrpSpPr>
          <p:nvPr/>
        </p:nvGrpSpPr>
        <p:grpSpPr bwMode="auto">
          <a:xfrm>
            <a:off x="2399507" y="648494"/>
            <a:ext cx="2375694" cy="2375694"/>
            <a:chOff x="0" y="0"/>
            <a:chExt cx="4751563" cy="4751563"/>
          </a:xfrm>
        </p:grpSpPr>
        <p:sp>
          <p:nvSpPr>
            <p:cNvPr id="38923"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24"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8925" name="Group 13"/>
            <p:cNvGrpSpPr>
              <a:grpSpLocks/>
            </p:cNvGrpSpPr>
            <p:nvPr/>
          </p:nvGrpSpPr>
          <p:grpSpPr bwMode="auto">
            <a:xfrm>
              <a:off x="1234145" y="1236566"/>
              <a:ext cx="2321810" cy="2328211"/>
              <a:chOff x="-1" y="0"/>
              <a:chExt cx="2321810" cy="2328211"/>
            </a:xfrm>
          </p:grpSpPr>
          <p:sp>
            <p:nvSpPr>
              <p:cNvPr id="38926"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27"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28"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29"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0"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1"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2"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3"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4"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129448510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40962"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3"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4"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5"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40966" name="Group 6"/>
          <p:cNvGrpSpPr>
            <a:grpSpLocks/>
          </p:cNvGrpSpPr>
          <p:nvPr/>
        </p:nvGrpSpPr>
        <p:grpSpPr bwMode="auto">
          <a:xfrm>
            <a:off x="8072438" y="648494"/>
            <a:ext cx="2375694" cy="2375694"/>
            <a:chOff x="0" y="0"/>
            <a:chExt cx="4751563" cy="4751563"/>
          </a:xfrm>
        </p:grpSpPr>
        <p:sp>
          <p:nvSpPr>
            <p:cNvPr id="40967"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8"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9"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40970" name="Group 10"/>
          <p:cNvGrpSpPr>
            <a:grpSpLocks/>
          </p:cNvGrpSpPr>
          <p:nvPr/>
        </p:nvGrpSpPr>
        <p:grpSpPr bwMode="auto">
          <a:xfrm>
            <a:off x="2399507" y="648494"/>
            <a:ext cx="2375694" cy="2375694"/>
            <a:chOff x="0" y="0"/>
            <a:chExt cx="4751563" cy="4751563"/>
          </a:xfrm>
        </p:grpSpPr>
        <p:sp>
          <p:nvSpPr>
            <p:cNvPr id="40971"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72"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40973" name="Group 13"/>
            <p:cNvGrpSpPr>
              <a:grpSpLocks/>
            </p:cNvGrpSpPr>
            <p:nvPr/>
          </p:nvGrpSpPr>
          <p:grpSpPr bwMode="auto">
            <a:xfrm>
              <a:off x="1234145" y="1236566"/>
              <a:ext cx="2321810" cy="2328211"/>
              <a:chOff x="-1" y="0"/>
              <a:chExt cx="2321810" cy="2328211"/>
            </a:xfrm>
          </p:grpSpPr>
          <p:sp>
            <p:nvSpPr>
              <p:cNvPr id="40974"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5"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6"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7"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8"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9"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80"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81"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82"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1861254628"/>
      </p:ext>
    </p:extLst>
  </p:cSld>
  <p:clrMapOvr>
    <a:masterClrMapping/>
  </p:clrMapOvr>
  <p:transition spd="slow">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body" sz="half" idx="1"/>
          </p:nvPr>
        </p:nvSpPr>
        <p:spPr/>
        <p:txBody>
          <a:bodyPr/>
          <a:lstStyle/>
          <a:p>
            <a:pPr marL="0" indent="0" defTabSz="330200">
              <a:spcBef>
                <a:spcPct val="0"/>
              </a:spcBef>
              <a:buNone/>
            </a:pPr>
            <a:r>
              <a:rPr lang="en-US" altLang="en-US" sz="5600">
                <a:solidFill>
                  <a:srgbClr val="6C6E70"/>
                </a:solidFill>
                <a:latin typeface="Helvetica" charset="0"/>
                <a:ea typeface="Helvetica" charset="0"/>
                <a:cs typeface="Helvetica" charset="0"/>
                <a:sym typeface="Helvetica" charset="0"/>
              </a:rPr>
              <a:t>are a new level of caring about </a:t>
            </a:r>
          </a:p>
          <a:p>
            <a:pPr marL="0" indent="0" defTabSz="330200">
              <a:spcBef>
                <a:spcPct val="0"/>
              </a:spcBef>
              <a:buNone/>
            </a:pPr>
            <a:r>
              <a:rPr lang="en-US" altLang="en-US" sz="5600">
                <a:solidFill>
                  <a:srgbClr val="6C6E70"/>
                </a:solidFill>
                <a:latin typeface="Helvetica" charset="0"/>
                <a:ea typeface="Helvetica" charset="0"/>
                <a:cs typeface="Helvetica" charset="0"/>
                <a:sym typeface="Helvetica" charset="0"/>
              </a:rPr>
              <a:t>the quality of your user experience</a:t>
            </a:r>
          </a:p>
        </p:txBody>
      </p:sp>
      <p:sp>
        <p:nvSpPr>
          <p:cNvPr id="43010" name="Rectangle 2"/>
          <p:cNvSpPr>
            <a:spLocks noGrp="1" noChangeArrowheads="1"/>
          </p:cNvSpPr>
          <p:nvPr>
            <p:ph type="title"/>
          </p:nvPr>
        </p:nvSpPr>
        <p:spPr/>
        <p:txBody>
          <a:bodyPr vert="horz" lIns="121900" tIns="121900" rIns="121900" bIns="121900" rtlCol="0" anchor="ctr">
            <a:normAutofit fontScale="90000"/>
          </a:bodyPr>
          <a:lstStyle/>
          <a:p>
            <a:r>
              <a:rPr lang="en-US" altLang="en-US" sz="9000">
                <a:solidFill>
                  <a:schemeClr val="accent2"/>
                </a:solidFill>
              </a:rPr>
              <a:t>Progressive Web Apps</a:t>
            </a:r>
          </a:p>
        </p:txBody>
      </p:sp>
    </p:spTree>
    <p:extLst>
      <p:ext uri="{BB962C8B-B14F-4D97-AF65-F5344CB8AC3E}">
        <p14:creationId xmlns:p14="http://schemas.microsoft.com/office/powerpoint/2010/main" val="192473051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image1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12191207" cy="9143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6" name="Rectangle 2"/>
          <p:cNvSpPr>
            <a:spLocks/>
          </p:cNvSpPr>
          <p:nvPr/>
        </p:nvSpPr>
        <p:spPr bwMode="auto">
          <a:xfrm>
            <a:off x="1016000" y="6052087"/>
            <a:ext cx="3257550"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r>
              <a:rPr lang="en-US" altLang="en-US" sz="1200">
                <a:solidFill>
                  <a:srgbClr val="D9D9D9"/>
                </a:solidFill>
                <a:latin typeface="Helvetica" charset="0"/>
                <a:ea typeface="Helvetica" charset="0"/>
                <a:cs typeface="Helvetica" charset="0"/>
                <a:sym typeface="Helvetica" charset="0"/>
              </a:rPr>
              <a:t>flickr.com/photos/monado/4405843023</a:t>
            </a:r>
          </a:p>
        </p:txBody>
      </p:sp>
    </p:spTree>
    <p:extLst>
      <p:ext uri="{BB962C8B-B14F-4D97-AF65-F5344CB8AC3E}">
        <p14:creationId xmlns:p14="http://schemas.microsoft.com/office/powerpoint/2010/main" val="158621063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Group 1"/>
          <p:cNvGrpSpPr>
            <a:grpSpLocks/>
          </p:cNvGrpSpPr>
          <p:nvPr/>
        </p:nvGrpSpPr>
        <p:grpSpPr bwMode="auto">
          <a:xfrm>
            <a:off x="2854325" y="1062038"/>
            <a:ext cx="6482557" cy="4560094"/>
            <a:chOff x="0" y="0"/>
            <a:chExt cx="12964065" cy="9119998"/>
          </a:xfrm>
        </p:grpSpPr>
        <p:pic>
          <p:nvPicPr>
            <p:cNvPr id="49154" name="Picture 2" descr="image11.png"/>
            <p:cNvPicPr>
              <a:picLocks noChangeAspect="1"/>
            </p:cNvPicPr>
            <p:nvPr/>
          </p:nvPicPr>
          <p:blipFill>
            <a:blip r:embed="rId3">
              <a:extLst>
                <a:ext uri="{28A0092B-C50C-407E-A947-70E740481C1C}">
                  <a14:useLocalDpi xmlns:a14="http://schemas.microsoft.com/office/drawing/2010/main" val="0"/>
                </a:ext>
              </a:extLst>
            </a:blip>
            <a:srcRect l="949"/>
            <a:stretch>
              <a:fillRect/>
            </a:stretch>
          </p:blipFill>
          <p:spPr bwMode="auto">
            <a:xfrm>
              <a:off x="0" y="0"/>
              <a:ext cx="12964065" cy="9119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9155" name="Group 3"/>
            <p:cNvGrpSpPr>
              <a:grpSpLocks/>
            </p:cNvGrpSpPr>
            <p:nvPr/>
          </p:nvGrpSpPr>
          <p:grpSpPr bwMode="auto">
            <a:xfrm>
              <a:off x="310266" y="3252275"/>
              <a:ext cx="12164802" cy="984784"/>
              <a:chOff x="0" y="-18173"/>
              <a:chExt cx="12164801" cy="984785"/>
            </a:xfrm>
          </p:grpSpPr>
          <p:sp>
            <p:nvSpPr>
              <p:cNvPr id="49156" name="Rectangle 4"/>
              <p:cNvSpPr>
                <a:spLocks/>
              </p:cNvSpPr>
              <p:nvPr/>
            </p:nvSpPr>
            <p:spPr bwMode="auto">
              <a:xfrm>
                <a:off x="0" y="225819"/>
                <a:ext cx="12164801" cy="496801"/>
              </a:xfrm>
              <a:prstGeom prst="rect">
                <a:avLst/>
              </a:prstGeom>
              <a:solidFill>
                <a:srgbClr val="CCCCCC"/>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9157" name="Rectangle 5"/>
              <p:cNvSpPr>
                <a:spLocks/>
              </p:cNvSpPr>
              <p:nvPr/>
            </p:nvSpPr>
            <p:spPr bwMode="auto">
              <a:xfrm>
                <a:off x="0" y="-18173"/>
                <a:ext cx="12164801" cy="984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b="1">
                    <a:solidFill>
                      <a:srgbClr val="666666"/>
                    </a:solidFill>
                    <a:latin typeface="Arial" charset="0"/>
                    <a:ea typeface="Arial" charset="0"/>
                    <a:cs typeface="Arial" charset="0"/>
                    <a:sym typeface="Arial" charset="0"/>
                  </a:rPr>
                  <a:t>This amazing software</a:t>
                </a:r>
              </a:p>
            </p:txBody>
          </p:sp>
        </p:grpSp>
      </p:grpSp>
    </p:spTree>
    <p:extLst>
      <p:ext uri="{BB962C8B-B14F-4D97-AF65-F5344CB8AC3E}">
        <p14:creationId xmlns:p14="http://schemas.microsoft.com/office/powerpoint/2010/main" val="211433403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descr="image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4269" y="2277269"/>
            <a:ext cx="2302669" cy="23026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3685520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Lie-Fi</a:t>
            </a:r>
          </a:p>
        </p:txBody>
      </p:sp>
      <p:grpSp>
        <p:nvGrpSpPr>
          <p:cNvPr id="53250" name="Group 2"/>
          <p:cNvGrpSpPr>
            <a:grpSpLocks/>
          </p:cNvGrpSpPr>
          <p:nvPr/>
        </p:nvGrpSpPr>
        <p:grpSpPr bwMode="auto">
          <a:xfrm>
            <a:off x="3808413" y="1300957"/>
            <a:ext cx="4574382" cy="4576763"/>
            <a:chOff x="0" y="0"/>
            <a:chExt cx="9147328" cy="9154274"/>
          </a:xfrm>
        </p:grpSpPr>
        <p:sp>
          <p:nvSpPr>
            <p:cNvPr id="53251" name="AutoShape 3" descr="texture4.jpeg"/>
            <p:cNvSpPr>
              <a:spLocks/>
            </p:cNvSpPr>
            <p:nvPr/>
          </p:nvSpPr>
          <p:spPr bwMode="auto">
            <a:xfrm>
              <a:off x="2014841" y="5710780"/>
              <a:ext cx="1396525" cy="34434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8941"/>
                  </a:moveTo>
                  <a:lnTo>
                    <a:pt x="21600" y="0"/>
                  </a:lnTo>
                  <a:lnTo>
                    <a:pt x="21600" y="21600"/>
                  </a:lnTo>
                  <a:lnTo>
                    <a:pt x="291" y="21600"/>
                  </a:lnTo>
                  <a:lnTo>
                    <a:pt x="0" y="8941"/>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2" name="AutoShape 4" descr="texture4.jpeg"/>
            <p:cNvSpPr>
              <a:spLocks/>
            </p:cNvSpPr>
            <p:nvPr/>
          </p:nvSpPr>
          <p:spPr bwMode="auto">
            <a:xfrm>
              <a:off x="3940821" y="3805553"/>
              <a:ext cx="1382532" cy="5348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5783"/>
                  </a:moveTo>
                  <a:lnTo>
                    <a:pt x="21600" y="0"/>
                  </a:lnTo>
                  <a:lnTo>
                    <a:pt x="21600" y="21600"/>
                  </a:lnTo>
                  <a:lnTo>
                    <a:pt x="75" y="21600"/>
                  </a:lnTo>
                  <a:lnTo>
                    <a:pt x="0" y="5783"/>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3" name="AutoShape 5" descr="texture4.jpeg"/>
            <p:cNvSpPr>
              <a:spLocks/>
            </p:cNvSpPr>
            <p:nvPr/>
          </p:nvSpPr>
          <p:spPr bwMode="auto">
            <a:xfrm>
              <a:off x="5857107" y="1900988"/>
              <a:ext cx="1378233" cy="72532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4162"/>
                  </a:moveTo>
                  <a:lnTo>
                    <a:pt x="21600" y="0"/>
                  </a:lnTo>
                  <a:lnTo>
                    <a:pt x="21600" y="21600"/>
                  </a:lnTo>
                  <a:lnTo>
                    <a:pt x="8" y="21600"/>
                  </a:lnTo>
                  <a:lnTo>
                    <a:pt x="0" y="4162"/>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4" name="AutoShape 6"/>
            <p:cNvSpPr>
              <a:spLocks/>
            </p:cNvSpPr>
            <p:nvPr/>
          </p:nvSpPr>
          <p:spPr bwMode="auto">
            <a:xfrm>
              <a:off x="0" y="7619924"/>
              <a:ext cx="1499380" cy="153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lnTo>
                    <a:pt x="21600" y="21600"/>
                  </a:lnTo>
                  <a:lnTo>
                    <a:pt x="0" y="21600"/>
                  </a:lnTo>
                  <a:lnTo>
                    <a:pt x="21600" y="0"/>
                  </a:lnTo>
                  <a:close/>
                </a:path>
              </a:pathLst>
            </a:custGeom>
            <a:solidFill>
              <a:srgbClr val="A6AAA8"/>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5" name="AutoShape 7" descr="texture4.jpeg"/>
            <p:cNvSpPr>
              <a:spLocks/>
            </p:cNvSpPr>
            <p:nvPr/>
          </p:nvSpPr>
          <p:spPr bwMode="auto">
            <a:xfrm>
              <a:off x="7736220" y="0"/>
              <a:ext cx="1411108" cy="91542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3344"/>
                  </a:moveTo>
                  <a:lnTo>
                    <a:pt x="21600" y="0"/>
                  </a:lnTo>
                  <a:lnTo>
                    <a:pt x="21600" y="21600"/>
                  </a:lnTo>
                  <a:lnTo>
                    <a:pt x="511" y="21600"/>
                  </a:lnTo>
                  <a:lnTo>
                    <a:pt x="0" y="3344"/>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6" name="Line 8"/>
            <p:cNvSpPr>
              <a:spLocks noChangeShapeType="1"/>
            </p:cNvSpPr>
            <p:nvPr/>
          </p:nvSpPr>
          <p:spPr bwMode="auto">
            <a:xfrm flipV="1">
              <a:off x="35826" y="171442"/>
              <a:ext cx="8930650" cy="8930649"/>
            </a:xfrm>
            <a:prstGeom prst="line">
              <a:avLst/>
            </a:prstGeom>
            <a:noFill/>
            <a:ln w="12700" cap="flat" cmpd="sng">
              <a:solidFill>
                <a:srgbClr val="FFFFFF"/>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spTree>
    <p:extLst>
      <p:ext uri="{BB962C8B-B14F-4D97-AF65-F5344CB8AC3E}">
        <p14:creationId xmlns:p14="http://schemas.microsoft.com/office/powerpoint/2010/main" val="78878464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p:cNvSpPr>
          <p:nvPr/>
        </p:nvSpPr>
        <p:spPr bwMode="auto">
          <a:xfrm>
            <a:off x="-11113" y="495300"/>
            <a:ext cx="12214225" cy="1708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Reliability means never showing </a:t>
            </a:r>
            <a:br>
              <a:rPr lang="en-US" altLang="en-US" sz="4750">
                <a:solidFill>
                  <a:srgbClr val="6C6E70"/>
                </a:solidFill>
                <a:latin typeface="Helvetica" charset="0"/>
                <a:ea typeface="Helvetica" charset="0"/>
                <a:cs typeface="Helvetica" charset="0"/>
                <a:sym typeface="Helvetica" charset="0"/>
              </a:rPr>
            </a:br>
            <a:r>
              <a:rPr lang="en-US" altLang="en-US" sz="4750">
                <a:solidFill>
                  <a:srgbClr val="6C6E70"/>
                </a:solidFill>
                <a:latin typeface="Helvetica" charset="0"/>
                <a:ea typeface="Helvetica" charset="0"/>
                <a:cs typeface="Helvetica" charset="0"/>
                <a:sym typeface="Helvetica" charset="0"/>
              </a:rPr>
              <a:t>the Downasaur</a:t>
            </a:r>
          </a:p>
        </p:txBody>
      </p:sp>
      <p:pic>
        <p:nvPicPr>
          <p:cNvPr id="55298" name="Picture 2" descr="image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4269" y="2770982"/>
            <a:ext cx="2302669" cy="230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55299" name="Group 3"/>
          <p:cNvGrpSpPr>
            <a:grpSpLocks/>
          </p:cNvGrpSpPr>
          <p:nvPr/>
        </p:nvGrpSpPr>
        <p:grpSpPr bwMode="auto">
          <a:xfrm>
            <a:off x="4729957" y="2558257"/>
            <a:ext cx="2731294" cy="2728913"/>
            <a:chOff x="0" y="0"/>
            <a:chExt cx="5463092" cy="5458814"/>
          </a:xfrm>
        </p:grpSpPr>
        <p:sp>
          <p:nvSpPr>
            <p:cNvPr id="55300" name="Oval 4"/>
            <p:cNvSpPr>
              <a:spLocks/>
            </p:cNvSpPr>
            <p:nvPr/>
          </p:nvSpPr>
          <p:spPr bwMode="auto">
            <a:xfrm>
              <a:off x="0" y="0"/>
              <a:ext cx="5463092" cy="5458814"/>
            </a:xfrm>
            <a:prstGeom prst="ellipse">
              <a:avLst/>
            </a:prstGeom>
            <a:noFill/>
            <a:ln w="508000" cap="flat" cmpd="sng">
              <a:solidFill>
                <a:srgbClr val="DD311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5301" name="Line 5"/>
            <p:cNvSpPr>
              <a:spLocks noChangeShapeType="1"/>
            </p:cNvSpPr>
            <p:nvPr/>
          </p:nvSpPr>
          <p:spPr bwMode="auto">
            <a:xfrm flipV="1">
              <a:off x="612090" y="697785"/>
              <a:ext cx="4063243" cy="4063243"/>
            </a:xfrm>
            <a:prstGeom prst="line">
              <a:avLst/>
            </a:prstGeom>
            <a:noFill/>
            <a:ln w="508000" cap="flat" cmpd="sng">
              <a:solidFill>
                <a:srgbClr val="DD311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spTree>
    <p:extLst>
      <p:ext uri="{BB962C8B-B14F-4D97-AF65-F5344CB8AC3E}">
        <p14:creationId xmlns:p14="http://schemas.microsoft.com/office/powerpoint/2010/main" val="180030514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p:cNvSpPr>
          <p:nvPr/>
        </p:nvSpPr>
        <p:spPr bwMode="auto">
          <a:xfrm>
            <a:off x="6588919" y="2326842"/>
            <a:ext cx="5203031" cy="6088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lstStyle/>
          <a:p>
            <a:pPr algn="l"/>
            <a:r>
              <a:rPr lang="en-US" altLang="en-US" sz="3650" dirty="0" smtClean="0">
                <a:solidFill>
                  <a:schemeClr val="bg2">
                    <a:lumMod val="25000"/>
                  </a:schemeClr>
                </a:solidFill>
                <a:latin typeface="Helvetica" charset="0"/>
                <a:ea typeface="Helvetica" charset="0"/>
                <a:cs typeface="Helvetica" charset="0"/>
                <a:sym typeface="Helvetica" charset="0"/>
              </a:rPr>
              <a:t>Adolfo Benedetti</a:t>
            </a:r>
            <a:endParaRPr lang="en-US" altLang="en-US" sz="3650" dirty="0">
              <a:solidFill>
                <a:schemeClr val="bg2">
                  <a:lumMod val="25000"/>
                </a:schemeClr>
              </a:solidFill>
              <a:latin typeface="Helvetica" charset="0"/>
              <a:ea typeface="Helvetica" charset="0"/>
              <a:cs typeface="Helvetica" charset="0"/>
              <a:sym typeface="Helvetica" charset="0"/>
            </a:endParaRPr>
          </a:p>
        </p:txBody>
      </p:sp>
      <p:sp>
        <p:nvSpPr>
          <p:cNvPr id="18435" name="Rectangle 3"/>
          <p:cNvSpPr>
            <a:spLocks/>
          </p:cNvSpPr>
          <p:nvPr/>
        </p:nvSpPr>
        <p:spPr bwMode="auto">
          <a:xfrm>
            <a:off x="6587332" y="2935649"/>
            <a:ext cx="5206206" cy="645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l"/>
            <a:r>
              <a:rPr lang="en-US" altLang="en-US" sz="2000" dirty="0" err="1" smtClean="0">
                <a:solidFill>
                  <a:srgbClr val="191C1F"/>
                </a:solidFill>
                <a:latin typeface="Helvetica" charset="0"/>
                <a:ea typeface="Helvetica" charset="0"/>
                <a:cs typeface="Helvetica" charset="0"/>
                <a:sym typeface="Helvetica" charset="0"/>
              </a:rPr>
              <a:t>Github</a:t>
            </a:r>
            <a:r>
              <a:rPr lang="en-US" altLang="en-US" sz="2000" dirty="0" smtClean="0">
                <a:solidFill>
                  <a:srgbClr val="191C1F"/>
                </a:solidFill>
                <a:latin typeface="Helvetica" charset="0"/>
                <a:ea typeface="Helvetica" charset="0"/>
                <a:cs typeface="Helvetica" charset="0"/>
                <a:sym typeface="Helvetica" charset="0"/>
              </a:rPr>
              <a:t>, Twitter: @</a:t>
            </a:r>
            <a:r>
              <a:rPr lang="en-US" altLang="en-US" sz="2000" dirty="0" err="1" smtClean="0">
                <a:solidFill>
                  <a:srgbClr val="191C1F"/>
                </a:solidFill>
                <a:latin typeface="Helvetica" charset="0"/>
                <a:ea typeface="Helvetica" charset="0"/>
                <a:cs typeface="Helvetica" charset="0"/>
                <a:sym typeface="Helvetica" charset="0"/>
              </a:rPr>
              <a:t>adben</a:t>
            </a:r>
            <a:endParaRPr lang="en-US" altLang="en-US" sz="2000" dirty="0" smtClean="0">
              <a:solidFill>
                <a:srgbClr val="191C1F"/>
              </a:solidFill>
              <a:latin typeface="Helvetica" charset="0"/>
              <a:ea typeface="Helvetica" charset="0"/>
              <a:cs typeface="Helvetica" charset="0"/>
              <a:sym typeface="Helvetica" charset="0"/>
            </a:endParaRPr>
          </a:p>
          <a:p>
            <a:pPr algn="l"/>
            <a:r>
              <a:rPr lang="en-US" altLang="en-US" sz="2000" u="sng" dirty="0" err="1" smtClean="0">
                <a:solidFill>
                  <a:srgbClr val="191C1F"/>
                </a:solidFill>
                <a:latin typeface="Helvetica" charset="0"/>
                <a:ea typeface="Helvetica" charset="0"/>
                <a:cs typeface="Helvetica" charset="0"/>
                <a:sym typeface="Helvetica" charset="0"/>
              </a:rPr>
              <a:t>adolfo.benedetti@gmail.com</a:t>
            </a:r>
            <a:endParaRPr lang="en-US" altLang="en-US" sz="2000" dirty="0">
              <a:solidFill>
                <a:srgbClr val="191C1F"/>
              </a:solidFill>
              <a:latin typeface="Helvetica" charset="0"/>
              <a:ea typeface="Helvetica" charset="0"/>
              <a:cs typeface="Helvetica" charset="0"/>
              <a:sym typeface="Helvetica"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153" y="1952693"/>
            <a:ext cx="2521744" cy="2521744"/>
          </a:xfrm>
          <a:prstGeom prst="rect">
            <a:avLst/>
          </a:prstGeom>
        </p:spPr>
      </p:pic>
    </p:spTree>
    <p:extLst>
      <p:ext uri="{BB962C8B-B14F-4D97-AF65-F5344CB8AC3E}">
        <p14:creationId xmlns:p14="http://schemas.microsoft.com/office/powerpoint/2010/main" val="171127468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p:cNvSpPr>
          <p:nvPr/>
        </p:nvSpPr>
        <p:spPr bwMode="auto">
          <a:xfrm>
            <a:off x="4330700" y="5663665"/>
            <a:ext cx="4585494" cy="492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a:solidFill>
                  <a:srgbClr val="666666"/>
                </a:solidFill>
                <a:latin typeface="Source Sans Pro" charset="0"/>
                <a:ea typeface="Source Sans Pro" charset="0"/>
                <a:cs typeface="Source Sans Pro" charset="0"/>
                <a:sym typeface="Source Sans Pro" charset="0"/>
              </a:rPr>
              <a:t>Load time (in seconds)</a:t>
            </a:r>
          </a:p>
        </p:txBody>
      </p:sp>
      <p:sp>
        <p:nvSpPr>
          <p:cNvPr id="59394" name="Rectangle 2"/>
          <p:cNvSpPr>
            <a:spLocks/>
          </p:cNvSpPr>
          <p:nvPr/>
        </p:nvSpPr>
        <p:spPr bwMode="auto">
          <a:xfrm>
            <a:off x="152003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2.4</a:t>
            </a:r>
          </a:p>
        </p:txBody>
      </p:sp>
      <p:sp>
        <p:nvSpPr>
          <p:cNvPr id="59395" name="Rectangle 3"/>
          <p:cNvSpPr>
            <a:spLocks/>
          </p:cNvSpPr>
          <p:nvPr/>
        </p:nvSpPr>
        <p:spPr bwMode="auto">
          <a:xfrm>
            <a:off x="1883569"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2.7</a:t>
            </a:r>
          </a:p>
        </p:txBody>
      </p:sp>
      <p:sp>
        <p:nvSpPr>
          <p:cNvPr id="59396" name="Rectangle 4"/>
          <p:cNvSpPr>
            <a:spLocks/>
          </p:cNvSpPr>
          <p:nvPr/>
        </p:nvSpPr>
        <p:spPr bwMode="auto">
          <a:xfrm>
            <a:off x="2274094" y="5498055"/>
            <a:ext cx="427831"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3.0</a:t>
            </a:r>
          </a:p>
        </p:txBody>
      </p:sp>
      <p:sp>
        <p:nvSpPr>
          <p:cNvPr id="59397" name="Rectangle 5"/>
          <p:cNvSpPr>
            <a:spLocks/>
          </p:cNvSpPr>
          <p:nvPr/>
        </p:nvSpPr>
        <p:spPr bwMode="auto">
          <a:xfrm>
            <a:off x="2658269" y="5498055"/>
            <a:ext cx="42703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3.3</a:t>
            </a:r>
          </a:p>
        </p:txBody>
      </p:sp>
      <p:sp>
        <p:nvSpPr>
          <p:cNvPr id="59398" name="Rectangle 6"/>
          <p:cNvSpPr>
            <a:spLocks/>
          </p:cNvSpPr>
          <p:nvPr/>
        </p:nvSpPr>
        <p:spPr bwMode="auto">
          <a:xfrm>
            <a:off x="3029744" y="5498055"/>
            <a:ext cx="42703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3.6</a:t>
            </a:r>
          </a:p>
        </p:txBody>
      </p:sp>
      <p:sp>
        <p:nvSpPr>
          <p:cNvPr id="59399" name="Rectangle 7"/>
          <p:cNvSpPr>
            <a:spLocks/>
          </p:cNvSpPr>
          <p:nvPr/>
        </p:nvSpPr>
        <p:spPr bwMode="auto">
          <a:xfrm>
            <a:off x="3385344"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3.9</a:t>
            </a:r>
          </a:p>
        </p:txBody>
      </p:sp>
      <p:sp>
        <p:nvSpPr>
          <p:cNvPr id="59400" name="Rectangle 8"/>
          <p:cNvSpPr>
            <a:spLocks/>
          </p:cNvSpPr>
          <p:nvPr/>
        </p:nvSpPr>
        <p:spPr bwMode="auto">
          <a:xfrm>
            <a:off x="3745707"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4.2</a:t>
            </a:r>
          </a:p>
        </p:txBody>
      </p:sp>
      <p:sp>
        <p:nvSpPr>
          <p:cNvPr id="59401" name="Rectangle 9"/>
          <p:cNvSpPr>
            <a:spLocks/>
          </p:cNvSpPr>
          <p:nvPr/>
        </p:nvSpPr>
        <p:spPr bwMode="auto">
          <a:xfrm>
            <a:off x="4128294"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4.5</a:t>
            </a:r>
          </a:p>
        </p:txBody>
      </p:sp>
      <p:sp>
        <p:nvSpPr>
          <p:cNvPr id="59402" name="Rectangle 10"/>
          <p:cNvSpPr>
            <a:spLocks/>
          </p:cNvSpPr>
          <p:nvPr/>
        </p:nvSpPr>
        <p:spPr bwMode="auto">
          <a:xfrm>
            <a:off x="4487069"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4.8</a:t>
            </a:r>
          </a:p>
        </p:txBody>
      </p:sp>
      <p:sp>
        <p:nvSpPr>
          <p:cNvPr id="59403" name="Rectangle 11"/>
          <p:cNvSpPr>
            <a:spLocks/>
          </p:cNvSpPr>
          <p:nvPr/>
        </p:nvSpPr>
        <p:spPr bwMode="auto">
          <a:xfrm>
            <a:off x="4886325" y="5498055"/>
            <a:ext cx="42783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5.1</a:t>
            </a:r>
          </a:p>
        </p:txBody>
      </p:sp>
      <p:sp>
        <p:nvSpPr>
          <p:cNvPr id="59404" name="Rectangle 12"/>
          <p:cNvSpPr>
            <a:spLocks/>
          </p:cNvSpPr>
          <p:nvPr/>
        </p:nvSpPr>
        <p:spPr bwMode="auto">
          <a:xfrm>
            <a:off x="5231607" y="5498055"/>
            <a:ext cx="479425"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5.4</a:t>
            </a:r>
          </a:p>
        </p:txBody>
      </p:sp>
      <p:sp>
        <p:nvSpPr>
          <p:cNvPr id="59405" name="Rectangle 13"/>
          <p:cNvSpPr>
            <a:spLocks/>
          </p:cNvSpPr>
          <p:nvPr/>
        </p:nvSpPr>
        <p:spPr bwMode="auto">
          <a:xfrm>
            <a:off x="5629275" y="5498055"/>
            <a:ext cx="42703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5.7</a:t>
            </a:r>
          </a:p>
        </p:txBody>
      </p:sp>
      <p:sp>
        <p:nvSpPr>
          <p:cNvPr id="59406" name="Rectangle 14"/>
          <p:cNvSpPr>
            <a:spLocks/>
          </p:cNvSpPr>
          <p:nvPr/>
        </p:nvSpPr>
        <p:spPr bwMode="auto">
          <a:xfrm>
            <a:off x="5984875"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6.0</a:t>
            </a:r>
          </a:p>
        </p:txBody>
      </p:sp>
      <p:sp>
        <p:nvSpPr>
          <p:cNvPr id="59407" name="Rectangle 15"/>
          <p:cNvSpPr>
            <a:spLocks/>
          </p:cNvSpPr>
          <p:nvPr/>
        </p:nvSpPr>
        <p:spPr bwMode="auto">
          <a:xfrm>
            <a:off x="6371432" y="5498055"/>
            <a:ext cx="427831"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6.3</a:t>
            </a:r>
          </a:p>
        </p:txBody>
      </p:sp>
      <p:sp>
        <p:nvSpPr>
          <p:cNvPr id="59408" name="Rectangle 16"/>
          <p:cNvSpPr>
            <a:spLocks/>
          </p:cNvSpPr>
          <p:nvPr/>
        </p:nvSpPr>
        <p:spPr bwMode="auto">
          <a:xfrm>
            <a:off x="6716713"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6.6</a:t>
            </a:r>
          </a:p>
        </p:txBody>
      </p:sp>
      <p:sp>
        <p:nvSpPr>
          <p:cNvPr id="59409" name="Rectangle 17"/>
          <p:cNvSpPr>
            <a:spLocks/>
          </p:cNvSpPr>
          <p:nvPr/>
        </p:nvSpPr>
        <p:spPr bwMode="auto">
          <a:xfrm>
            <a:off x="7088188"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6.9</a:t>
            </a:r>
          </a:p>
        </p:txBody>
      </p:sp>
      <p:sp>
        <p:nvSpPr>
          <p:cNvPr id="59410" name="Rectangle 18"/>
          <p:cNvSpPr>
            <a:spLocks/>
          </p:cNvSpPr>
          <p:nvPr/>
        </p:nvSpPr>
        <p:spPr bwMode="auto">
          <a:xfrm>
            <a:off x="7459663" y="5498055"/>
            <a:ext cx="479425"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7.2</a:t>
            </a:r>
          </a:p>
        </p:txBody>
      </p:sp>
      <p:sp>
        <p:nvSpPr>
          <p:cNvPr id="59411" name="Rectangle 19"/>
          <p:cNvSpPr>
            <a:spLocks/>
          </p:cNvSpPr>
          <p:nvPr/>
        </p:nvSpPr>
        <p:spPr bwMode="auto">
          <a:xfrm>
            <a:off x="7841457"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7.5</a:t>
            </a:r>
          </a:p>
        </p:txBody>
      </p:sp>
      <p:sp>
        <p:nvSpPr>
          <p:cNvPr id="59412" name="Rectangle 20"/>
          <p:cNvSpPr>
            <a:spLocks/>
          </p:cNvSpPr>
          <p:nvPr/>
        </p:nvSpPr>
        <p:spPr bwMode="auto">
          <a:xfrm>
            <a:off x="8201819"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7.8</a:t>
            </a:r>
          </a:p>
        </p:txBody>
      </p:sp>
      <p:sp>
        <p:nvSpPr>
          <p:cNvPr id="59413" name="Rectangle 21"/>
          <p:cNvSpPr>
            <a:spLocks/>
          </p:cNvSpPr>
          <p:nvPr/>
        </p:nvSpPr>
        <p:spPr bwMode="auto">
          <a:xfrm>
            <a:off x="8599488" y="5498055"/>
            <a:ext cx="42783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8.1</a:t>
            </a:r>
          </a:p>
        </p:txBody>
      </p:sp>
      <p:sp>
        <p:nvSpPr>
          <p:cNvPr id="59414" name="Rectangle 22"/>
          <p:cNvSpPr>
            <a:spLocks/>
          </p:cNvSpPr>
          <p:nvPr/>
        </p:nvSpPr>
        <p:spPr bwMode="auto">
          <a:xfrm>
            <a:off x="895588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8.4</a:t>
            </a:r>
          </a:p>
        </p:txBody>
      </p:sp>
      <p:sp>
        <p:nvSpPr>
          <p:cNvPr id="59415" name="Rectangle 23"/>
          <p:cNvSpPr>
            <a:spLocks/>
          </p:cNvSpPr>
          <p:nvPr/>
        </p:nvSpPr>
        <p:spPr bwMode="auto">
          <a:xfrm>
            <a:off x="9307513" y="5498055"/>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8.7</a:t>
            </a:r>
          </a:p>
        </p:txBody>
      </p:sp>
      <p:sp>
        <p:nvSpPr>
          <p:cNvPr id="59416" name="Rectangle 24"/>
          <p:cNvSpPr>
            <a:spLocks/>
          </p:cNvSpPr>
          <p:nvPr/>
        </p:nvSpPr>
        <p:spPr bwMode="auto">
          <a:xfrm>
            <a:off x="969883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9.0</a:t>
            </a:r>
          </a:p>
        </p:txBody>
      </p:sp>
      <p:sp>
        <p:nvSpPr>
          <p:cNvPr id="59417" name="Rectangle 25"/>
          <p:cNvSpPr>
            <a:spLocks/>
          </p:cNvSpPr>
          <p:nvPr/>
        </p:nvSpPr>
        <p:spPr bwMode="auto">
          <a:xfrm>
            <a:off x="10069513"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9.3</a:t>
            </a:r>
          </a:p>
        </p:txBody>
      </p:sp>
      <p:sp>
        <p:nvSpPr>
          <p:cNvPr id="59418" name="Rectangle 26"/>
          <p:cNvSpPr>
            <a:spLocks/>
          </p:cNvSpPr>
          <p:nvPr/>
        </p:nvSpPr>
        <p:spPr bwMode="auto">
          <a:xfrm>
            <a:off x="10429082"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9.6</a:t>
            </a:r>
          </a:p>
        </p:txBody>
      </p:sp>
      <p:sp>
        <p:nvSpPr>
          <p:cNvPr id="59419" name="Rectangle 27"/>
          <p:cNvSpPr>
            <a:spLocks/>
          </p:cNvSpPr>
          <p:nvPr/>
        </p:nvSpPr>
        <p:spPr bwMode="auto">
          <a:xfrm>
            <a:off x="1081008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9.9</a:t>
            </a:r>
          </a:p>
        </p:txBody>
      </p:sp>
      <p:sp>
        <p:nvSpPr>
          <p:cNvPr id="59420" name="Line 28"/>
          <p:cNvSpPr>
            <a:spLocks noChangeShapeType="1"/>
          </p:cNvSpPr>
          <p:nvPr/>
        </p:nvSpPr>
        <p:spPr bwMode="auto">
          <a:xfrm flipH="1">
            <a:off x="1339850" y="2292350"/>
            <a:ext cx="0" cy="3291682"/>
          </a:xfrm>
          <a:prstGeom prst="line">
            <a:avLst/>
          </a:prstGeom>
          <a:noFill/>
          <a:ln w="50800" cap="rnd"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1" name="Rectangle 29"/>
          <p:cNvSpPr>
            <a:spLocks/>
          </p:cNvSpPr>
          <p:nvPr/>
        </p:nvSpPr>
        <p:spPr bwMode="auto">
          <a:xfrm>
            <a:off x="270669" y="1924195"/>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180,000</a:t>
            </a:r>
          </a:p>
        </p:txBody>
      </p:sp>
      <p:sp>
        <p:nvSpPr>
          <p:cNvPr id="59422" name="Rectangle 30"/>
          <p:cNvSpPr>
            <a:spLocks/>
          </p:cNvSpPr>
          <p:nvPr/>
        </p:nvSpPr>
        <p:spPr bwMode="auto">
          <a:xfrm>
            <a:off x="270669" y="2633808"/>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140,000</a:t>
            </a:r>
          </a:p>
        </p:txBody>
      </p:sp>
      <p:sp>
        <p:nvSpPr>
          <p:cNvPr id="59423" name="Rectangle 31"/>
          <p:cNvSpPr>
            <a:spLocks/>
          </p:cNvSpPr>
          <p:nvPr/>
        </p:nvSpPr>
        <p:spPr bwMode="auto">
          <a:xfrm>
            <a:off x="270669" y="3344214"/>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100,000</a:t>
            </a:r>
          </a:p>
        </p:txBody>
      </p:sp>
      <p:sp>
        <p:nvSpPr>
          <p:cNvPr id="59424" name="Rectangle 32"/>
          <p:cNvSpPr>
            <a:spLocks/>
          </p:cNvSpPr>
          <p:nvPr/>
        </p:nvSpPr>
        <p:spPr bwMode="auto">
          <a:xfrm>
            <a:off x="270669" y="4053827"/>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60,000</a:t>
            </a:r>
          </a:p>
        </p:txBody>
      </p:sp>
      <p:sp>
        <p:nvSpPr>
          <p:cNvPr id="59425" name="Rectangle 33"/>
          <p:cNvSpPr>
            <a:spLocks/>
          </p:cNvSpPr>
          <p:nvPr/>
        </p:nvSpPr>
        <p:spPr bwMode="auto">
          <a:xfrm>
            <a:off x="270669" y="5153170"/>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0</a:t>
            </a:r>
          </a:p>
        </p:txBody>
      </p:sp>
      <p:sp>
        <p:nvSpPr>
          <p:cNvPr id="59426" name="Rectangle 34"/>
          <p:cNvSpPr>
            <a:spLocks/>
          </p:cNvSpPr>
          <p:nvPr/>
        </p:nvSpPr>
        <p:spPr bwMode="auto">
          <a:xfrm>
            <a:off x="1608138" y="2787650"/>
            <a:ext cx="299244" cy="2783682"/>
          </a:xfrm>
          <a:prstGeom prst="rect">
            <a:avLst/>
          </a:prstGeom>
          <a:solidFill>
            <a:srgbClr val="999999"/>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7" name="Rectangle 35"/>
          <p:cNvSpPr>
            <a:spLocks/>
          </p:cNvSpPr>
          <p:nvPr/>
        </p:nvSpPr>
        <p:spPr bwMode="auto">
          <a:xfrm>
            <a:off x="1979613" y="2410619"/>
            <a:ext cx="299244" cy="3160713"/>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8" name="Rectangle 36"/>
          <p:cNvSpPr>
            <a:spLocks/>
          </p:cNvSpPr>
          <p:nvPr/>
        </p:nvSpPr>
        <p:spPr bwMode="auto">
          <a:xfrm>
            <a:off x="2351088" y="2174875"/>
            <a:ext cx="298450" cy="339645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9" name="Rectangle 37"/>
          <p:cNvSpPr>
            <a:spLocks/>
          </p:cNvSpPr>
          <p:nvPr/>
        </p:nvSpPr>
        <p:spPr bwMode="auto">
          <a:xfrm>
            <a:off x="2722563" y="2114550"/>
            <a:ext cx="298450" cy="3456782"/>
          </a:xfrm>
          <a:prstGeom prst="rect">
            <a:avLst/>
          </a:prstGeom>
          <a:solidFill>
            <a:srgbClr val="999999"/>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0" name="Rectangle 38"/>
          <p:cNvSpPr>
            <a:spLocks/>
          </p:cNvSpPr>
          <p:nvPr/>
        </p:nvSpPr>
        <p:spPr bwMode="auto">
          <a:xfrm>
            <a:off x="3094038" y="2174875"/>
            <a:ext cx="298450" cy="339645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1" name="Rectangle 39"/>
          <p:cNvSpPr>
            <a:spLocks/>
          </p:cNvSpPr>
          <p:nvPr/>
        </p:nvSpPr>
        <p:spPr bwMode="auto">
          <a:xfrm>
            <a:off x="3465513" y="2431257"/>
            <a:ext cx="298450" cy="3140075"/>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2" name="Rectangle 40"/>
          <p:cNvSpPr>
            <a:spLocks/>
          </p:cNvSpPr>
          <p:nvPr/>
        </p:nvSpPr>
        <p:spPr bwMode="auto">
          <a:xfrm>
            <a:off x="3836194" y="2646363"/>
            <a:ext cx="299244" cy="2924969"/>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3" name="Rectangle 41"/>
          <p:cNvSpPr>
            <a:spLocks/>
          </p:cNvSpPr>
          <p:nvPr/>
        </p:nvSpPr>
        <p:spPr bwMode="auto">
          <a:xfrm>
            <a:off x="4207669" y="2897188"/>
            <a:ext cx="299244" cy="2674144"/>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4" name="Rectangle 42"/>
          <p:cNvSpPr>
            <a:spLocks/>
          </p:cNvSpPr>
          <p:nvPr/>
        </p:nvSpPr>
        <p:spPr bwMode="auto">
          <a:xfrm>
            <a:off x="4579144" y="3169444"/>
            <a:ext cx="299244" cy="240188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5" name="Rectangle 43"/>
          <p:cNvSpPr>
            <a:spLocks/>
          </p:cNvSpPr>
          <p:nvPr/>
        </p:nvSpPr>
        <p:spPr bwMode="auto">
          <a:xfrm>
            <a:off x="4950619" y="3432969"/>
            <a:ext cx="298450" cy="2138363"/>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6" name="Rectangle 44"/>
          <p:cNvSpPr>
            <a:spLocks/>
          </p:cNvSpPr>
          <p:nvPr/>
        </p:nvSpPr>
        <p:spPr bwMode="auto">
          <a:xfrm>
            <a:off x="5322094" y="3692525"/>
            <a:ext cx="298450" cy="187880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7" name="Rectangle 45"/>
          <p:cNvSpPr>
            <a:spLocks/>
          </p:cNvSpPr>
          <p:nvPr/>
        </p:nvSpPr>
        <p:spPr bwMode="auto">
          <a:xfrm>
            <a:off x="5693569" y="3903663"/>
            <a:ext cx="298450" cy="1667669"/>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8" name="Rectangle 46"/>
          <p:cNvSpPr>
            <a:spLocks/>
          </p:cNvSpPr>
          <p:nvPr/>
        </p:nvSpPr>
        <p:spPr bwMode="auto">
          <a:xfrm>
            <a:off x="6065044" y="4103688"/>
            <a:ext cx="298450" cy="1467644"/>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9" name="Rectangle 47"/>
          <p:cNvSpPr>
            <a:spLocks/>
          </p:cNvSpPr>
          <p:nvPr/>
        </p:nvSpPr>
        <p:spPr bwMode="auto">
          <a:xfrm>
            <a:off x="6435725" y="4269582"/>
            <a:ext cx="299244" cy="1301750"/>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0" name="Rectangle 48"/>
          <p:cNvSpPr>
            <a:spLocks/>
          </p:cNvSpPr>
          <p:nvPr/>
        </p:nvSpPr>
        <p:spPr bwMode="auto">
          <a:xfrm>
            <a:off x="6807200" y="4397375"/>
            <a:ext cx="299244" cy="117395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1" name="Rectangle 49"/>
          <p:cNvSpPr>
            <a:spLocks/>
          </p:cNvSpPr>
          <p:nvPr/>
        </p:nvSpPr>
        <p:spPr bwMode="auto">
          <a:xfrm>
            <a:off x="7178675" y="4510088"/>
            <a:ext cx="299244" cy="1061244"/>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2" name="Rectangle 50"/>
          <p:cNvSpPr>
            <a:spLocks/>
          </p:cNvSpPr>
          <p:nvPr/>
        </p:nvSpPr>
        <p:spPr bwMode="auto">
          <a:xfrm>
            <a:off x="7550150" y="4609307"/>
            <a:ext cx="298450" cy="962025"/>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3" name="Rectangle 51"/>
          <p:cNvSpPr>
            <a:spLocks/>
          </p:cNvSpPr>
          <p:nvPr/>
        </p:nvSpPr>
        <p:spPr bwMode="auto">
          <a:xfrm>
            <a:off x="7921625" y="4699794"/>
            <a:ext cx="298450" cy="87153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4" name="Rectangle 52"/>
          <p:cNvSpPr>
            <a:spLocks/>
          </p:cNvSpPr>
          <p:nvPr/>
        </p:nvSpPr>
        <p:spPr bwMode="auto">
          <a:xfrm>
            <a:off x="8293100" y="4769644"/>
            <a:ext cx="298450" cy="80168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5" name="Rectangle 53"/>
          <p:cNvSpPr>
            <a:spLocks/>
          </p:cNvSpPr>
          <p:nvPr/>
        </p:nvSpPr>
        <p:spPr bwMode="auto">
          <a:xfrm>
            <a:off x="8663782" y="4856163"/>
            <a:ext cx="299244" cy="715169"/>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6" name="Rectangle 54"/>
          <p:cNvSpPr>
            <a:spLocks/>
          </p:cNvSpPr>
          <p:nvPr/>
        </p:nvSpPr>
        <p:spPr bwMode="auto">
          <a:xfrm>
            <a:off x="9035257" y="4899025"/>
            <a:ext cx="299244" cy="67230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7" name="Rectangle 55"/>
          <p:cNvSpPr>
            <a:spLocks/>
          </p:cNvSpPr>
          <p:nvPr/>
        </p:nvSpPr>
        <p:spPr bwMode="auto">
          <a:xfrm>
            <a:off x="9406732" y="4949825"/>
            <a:ext cx="299244" cy="62150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8" name="Rectangle 56"/>
          <p:cNvSpPr>
            <a:spLocks/>
          </p:cNvSpPr>
          <p:nvPr/>
        </p:nvSpPr>
        <p:spPr bwMode="auto">
          <a:xfrm>
            <a:off x="9778207" y="4993482"/>
            <a:ext cx="298450" cy="577850"/>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9" name="Rectangle 57"/>
          <p:cNvSpPr>
            <a:spLocks/>
          </p:cNvSpPr>
          <p:nvPr/>
        </p:nvSpPr>
        <p:spPr bwMode="auto">
          <a:xfrm>
            <a:off x="10149682" y="5045869"/>
            <a:ext cx="298450" cy="525463"/>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0" name="Rectangle 58"/>
          <p:cNvSpPr>
            <a:spLocks/>
          </p:cNvSpPr>
          <p:nvPr/>
        </p:nvSpPr>
        <p:spPr bwMode="auto">
          <a:xfrm>
            <a:off x="10521157" y="5093494"/>
            <a:ext cx="298450" cy="47783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1" name="Rectangle 59"/>
          <p:cNvSpPr>
            <a:spLocks/>
          </p:cNvSpPr>
          <p:nvPr/>
        </p:nvSpPr>
        <p:spPr bwMode="auto">
          <a:xfrm>
            <a:off x="10892632" y="5128419"/>
            <a:ext cx="298450" cy="442913"/>
          </a:xfrm>
          <a:prstGeom prst="rect">
            <a:avLst/>
          </a:prstGeom>
          <a:solidFill>
            <a:srgbClr val="999999"/>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2" name="Oval 60"/>
          <p:cNvSpPr>
            <a:spLocks/>
          </p:cNvSpPr>
          <p:nvPr/>
        </p:nvSpPr>
        <p:spPr bwMode="auto">
          <a:xfrm>
            <a:off x="10625138" y="2399507"/>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3" name="Oval 61"/>
          <p:cNvSpPr>
            <a:spLocks/>
          </p:cNvSpPr>
          <p:nvPr/>
        </p:nvSpPr>
        <p:spPr bwMode="auto">
          <a:xfrm>
            <a:off x="10996613" y="2292350"/>
            <a:ext cx="90488" cy="91282"/>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cxnSp>
        <p:nvCxnSpPr>
          <p:cNvPr id="59454" name="AutoShape 62"/>
          <p:cNvCxnSpPr>
            <a:cxnSpLocks noChangeShapeType="1"/>
            <a:stCxn id="59493" idx="0"/>
            <a:endCxn id="59494" idx="0"/>
          </p:cNvCxnSpPr>
          <p:nvPr/>
        </p:nvCxnSpPr>
        <p:spPr bwMode="auto">
          <a:xfrm>
            <a:off x="1758157" y="4887913"/>
            <a:ext cx="370681" cy="0"/>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5" name="AutoShape 63"/>
          <p:cNvCxnSpPr>
            <a:cxnSpLocks noChangeShapeType="1"/>
            <a:stCxn id="59494" idx="0"/>
            <a:endCxn id="59495" idx="0"/>
          </p:cNvCxnSpPr>
          <p:nvPr/>
        </p:nvCxnSpPr>
        <p:spPr bwMode="auto">
          <a:xfrm flipV="1">
            <a:off x="2128838" y="4706144"/>
            <a:ext cx="371475" cy="181769"/>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6" name="AutoShape 64"/>
          <p:cNvCxnSpPr>
            <a:cxnSpLocks noChangeShapeType="1"/>
            <a:stCxn id="59495" idx="0"/>
            <a:endCxn id="59496" idx="0"/>
          </p:cNvCxnSpPr>
          <p:nvPr/>
        </p:nvCxnSpPr>
        <p:spPr bwMode="auto">
          <a:xfrm flipV="1">
            <a:off x="2500313" y="4438650"/>
            <a:ext cx="371475" cy="267494"/>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7" name="AutoShape 65"/>
          <p:cNvCxnSpPr>
            <a:cxnSpLocks noChangeShapeType="1"/>
            <a:stCxn id="59496" idx="0"/>
            <a:endCxn id="59497" idx="0"/>
          </p:cNvCxnSpPr>
          <p:nvPr/>
        </p:nvCxnSpPr>
        <p:spPr bwMode="auto">
          <a:xfrm flipV="1">
            <a:off x="2871788" y="4258469"/>
            <a:ext cx="371475" cy="180181"/>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8" name="AutoShape 66"/>
          <p:cNvCxnSpPr>
            <a:cxnSpLocks noChangeShapeType="1"/>
            <a:stCxn id="59497" idx="0"/>
            <a:endCxn id="59498" idx="0"/>
          </p:cNvCxnSpPr>
          <p:nvPr/>
        </p:nvCxnSpPr>
        <p:spPr bwMode="auto">
          <a:xfrm flipV="1">
            <a:off x="3243263" y="4037013"/>
            <a:ext cx="371475" cy="221457"/>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9" name="AutoShape 67"/>
          <p:cNvCxnSpPr>
            <a:cxnSpLocks noChangeShapeType="1"/>
            <a:stCxn id="59498" idx="0"/>
            <a:endCxn id="59499" idx="0"/>
          </p:cNvCxnSpPr>
          <p:nvPr/>
        </p:nvCxnSpPr>
        <p:spPr bwMode="auto">
          <a:xfrm flipV="1">
            <a:off x="3614738" y="3899694"/>
            <a:ext cx="371475" cy="137319"/>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0" name="AutoShape 68"/>
          <p:cNvCxnSpPr>
            <a:cxnSpLocks noChangeShapeType="1"/>
            <a:stCxn id="59499" idx="0"/>
            <a:endCxn id="59500" idx="0"/>
          </p:cNvCxnSpPr>
          <p:nvPr/>
        </p:nvCxnSpPr>
        <p:spPr bwMode="auto">
          <a:xfrm flipV="1">
            <a:off x="3986213" y="3808413"/>
            <a:ext cx="370682" cy="91282"/>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1" name="AutoShape 69"/>
          <p:cNvCxnSpPr>
            <a:cxnSpLocks noChangeShapeType="1"/>
            <a:stCxn id="59500" idx="0"/>
            <a:endCxn id="59501" idx="0"/>
          </p:cNvCxnSpPr>
          <p:nvPr/>
        </p:nvCxnSpPr>
        <p:spPr bwMode="auto">
          <a:xfrm flipV="1">
            <a:off x="4356894" y="3705225"/>
            <a:ext cx="371475" cy="103188"/>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2" name="AutoShape 70"/>
          <p:cNvCxnSpPr>
            <a:cxnSpLocks noChangeShapeType="1"/>
            <a:stCxn id="59501" idx="0"/>
            <a:endCxn id="59502" idx="0"/>
          </p:cNvCxnSpPr>
          <p:nvPr/>
        </p:nvCxnSpPr>
        <p:spPr bwMode="auto">
          <a:xfrm flipV="1">
            <a:off x="4728369" y="3636169"/>
            <a:ext cx="371475" cy="69056"/>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3" name="AutoShape 71"/>
          <p:cNvCxnSpPr>
            <a:cxnSpLocks noChangeShapeType="1"/>
            <a:stCxn id="59502" idx="0"/>
            <a:endCxn id="59503" idx="0"/>
          </p:cNvCxnSpPr>
          <p:nvPr/>
        </p:nvCxnSpPr>
        <p:spPr bwMode="auto">
          <a:xfrm flipV="1">
            <a:off x="5099844" y="3586163"/>
            <a:ext cx="371475" cy="50007"/>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4" name="AutoShape 72"/>
          <p:cNvCxnSpPr>
            <a:cxnSpLocks noChangeShapeType="1"/>
            <a:stCxn id="59503" idx="0"/>
            <a:endCxn id="59504" idx="0"/>
          </p:cNvCxnSpPr>
          <p:nvPr/>
        </p:nvCxnSpPr>
        <p:spPr bwMode="auto">
          <a:xfrm flipV="1">
            <a:off x="5471319" y="3513138"/>
            <a:ext cx="371475" cy="73025"/>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5" name="AutoShape 73"/>
          <p:cNvCxnSpPr>
            <a:cxnSpLocks noChangeShapeType="1"/>
            <a:stCxn id="59504" idx="0"/>
            <a:endCxn id="59505" idx="0"/>
          </p:cNvCxnSpPr>
          <p:nvPr/>
        </p:nvCxnSpPr>
        <p:spPr bwMode="auto">
          <a:xfrm flipV="1">
            <a:off x="5842794" y="3471069"/>
            <a:ext cx="371475" cy="42069"/>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6" name="AutoShape 74"/>
          <p:cNvCxnSpPr>
            <a:cxnSpLocks noChangeShapeType="1"/>
            <a:stCxn id="59505" idx="0"/>
            <a:endCxn id="59506" idx="0"/>
          </p:cNvCxnSpPr>
          <p:nvPr/>
        </p:nvCxnSpPr>
        <p:spPr bwMode="auto">
          <a:xfrm flipV="1">
            <a:off x="6214269" y="3409157"/>
            <a:ext cx="371475" cy="61913"/>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59467" name="Line 75"/>
          <p:cNvSpPr>
            <a:spLocks noChangeShapeType="1"/>
          </p:cNvSpPr>
          <p:nvPr/>
        </p:nvSpPr>
        <p:spPr bwMode="auto">
          <a:xfrm flipV="1">
            <a:off x="6630988" y="3320257"/>
            <a:ext cx="293688" cy="80963"/>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68" name="Line 76"/>
          <p:cNvSpPr>
            <a:spLocks noChangeShapeType="1"/>
          </p:cNvSpPr>
          <p:nvPr/>
        </p:nvSpPr>
        <p:spPr bwMode="auto">
          <a:xfrm flipV="1">
            <a:off x="7002463" y="3235325"/>
            <a:ext cx="293688" cy="53182"/>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69" name="Line 77"/>
          <p:cNvSpPr>
            <a:spLocks noChangeShapeType="1"/>
          </p:cNvSpPr>
          <p:nvPr/>
        </p:nvSpPr>
        <p:spPr bwMode="auto">
          <a:xfrm flipV="1">
            <a:off x="7373144" y="3118644"/>
            <a:ext cx="294481" cy="84931"/>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70" name="Line 78"/>
          <p:cNvSpPr>
            <a:spLocks noChangeShapeType="1"/>
          </p:cNvSpPr>
          <p:nvPr/>
        </p:nvSpPr>
        <p:spPr bwMode="auto">
          <a:xfrm flipV="1">
            <a:off x="7744619" y="3000375"/>
            <a:ext cx="294481" cy="85725"/>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cxnSp>
        <p:nvCxnSpPr>
          <p:cNvPr id="59471" name="AutoShape 79"/>
          <p:cNvCxnSpPr>
            <a:cxnSpLocks noChangeShapeType="1"/>
            <a:stCxn id="59510" idx="0"/>
            <a:endCxn id="59511" idx="0"/>
          </p:cNvCxnSpPr>
          <p:nvPr/>
        </p:nvCxnSpPr>
        <p:spPr bwMode="auto">
          <a:xfrm flipV="1">
            <a:off x="8070850" y="2867819"/>
            <a:ext cx="371475" cy="108744"/>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2" name="AutoShape 80"/>
          <p:cNvCxnSpPr>
            <a:cxnSpLocks noChangeShapeType="1"/>
            <a:stCxn id="59511" idx="0"/>
            <a:endCxn id="59512" idx="0"/>
          </p:cNvCxnSpPr>
          <p:nvPr/>
        </p:nvCxnSpPr>
        <p:spPr bwMode="auto">
          <a:xfrm flipV="1">
            <a:off x="8442325" y="2817019"/>
            <a:ext cx="371475" cy="50800"/>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3" name="AutoShape 81"/>
          <p:cNvCxnSpPr>
            <a:cxnSpLocks noChangeShapeType="1"/>
            <a:stCxn id="59512" idx="0"/>
            <a:endCxn id="59513" idx="0"/>
          </p:cNvCxnSpPr>
          <p:nvPr/>
        </p:nvCxnSpPr>
        <p:spPr bwMode="auto">
          <a:xfrm flipV="1">
            <a:off x="8813800" y="2725738"/>
            <a:ext cx="371475" cy="91282"/>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4" name="AutoShape 82"/>
          <p:cNvCxnSpPr>
            <a:cxnSpLocks noChangeShapeType="1"/>
            <a:stCxn id="59513" idx="0"/>
            <a:endCxn id="59514" idx="0"/>
          </p:cNvCxnSpPr>
          <p:nvPr/>
        </p:nvCxnSpPr>
        <p:spPr bwMode="auto">
          <a:xfrm flipV="1">
            <a:off x="9185275" y="2643188"/>
            <a:ext cx="370682" cy="82550"/>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5" name="AutoShape 83"/>
          <p:cNvCxnSpPr>
            <a:cxnSpLocks noChangeShapeType="1"/>
            <a:stCxn id="59514" idx="0"/>
            <a:endCxn id="59515" idx="0"/>
          </p:cNvCxnSpPr>
          <p:nvPr/>
        </p:nvCxnSpPr>
        <p:spPr bwMode="auto">
          <a:xfrm flipV="1">
            <a:off x="9555957" y="2566194"/>
            <a:ext cx="371475" cy="76994"/>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6" name="AutoShape 84"/>
          <p:cNvCxnSpPr>
            <a:cxnSpLocks noChangeShapeType="1"/>
            <a:stCxn id="59515" idx="0"/>
            <a:endCxn id="59516" idx="0"/>
          </p:cNvCxnSpPr>
          <p:nvPr/>
        </p:nvCxnSpPr>
        <p:spPr bwMode="auto">
          <a:xfrm flipV="1">
            <a:off x="9927432" y="2536032"/>
            <a:ext cx="371475" cy="30163"/>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7" name="AutoShape 85"/>
          <p:cNvCxnSpPr>
            <a:cxnSpLocks noChangeShapeType="1"/>
            <a:stCxn id="59516" idx="0"/>
            <a:endCxn id="59452" idx="0"/>
          </p:cNvCxnSpPr>
          <p:nvPr/>
        </p:nvCxnSpPr>
        <p:spPr bwMode="auto">
          <a:xfrm flipV="1">
            <a:off x="10298907" y="2444750"/>
            <a:ext cx="371475" cy="91282"/>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8" name="AutoShape 86"/>
          <p:cNvCxnSpPr>
            <a:cxnSpLocks noChangeShapeType="1"/>
            <a:stCxn id="59452" idx="0"/>
            <a:endCxn id="59453" idx="0"/>
          </p:cNvCxnSpPr>
          <p:nvPr/>
        </p:nvCxnSpPr>
        <p:spPr bwMode="auto">
          <a:xfrm flipV="1">
            <a:off x="10670382" y="2338388"/>
            <a:ext cx="371475" cy="106363"/>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59479" name="Line 87"/>
          <p:cNvSpPr>
            <a:spLocks noChangeShapeType="1"/>
          </p:cNvSpPr>
          <p:nvPr/>
        </p:nvSpPr>
        <p:spPr bwMode="auto">
          <a:xfrm flipH="1" flipV="1">
            <a:off x="1339850" y="5587207"/>
            <a:ext cx="9948069" cy="0"/>
          </a:xfrm>
          <a:prstGeom prst="line">
            <a:avLst/>
          </a:prstGeom>
          <a:noFill/>
          <a:ln w="50800" cap="rnd"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80" name="Rectangle 88"/>
          <p:cNvSpPr>
            <a:spLocks/>
          </p:cNvSpPr>
          <p:nvPr/>
        </p:nvSpPr>
        <p:spPr bwMode="auto">
          <a:xfrm>
            <a:off x="270669" y="4746770"/>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20,000</a:t>
            </a:r>
          </a:p>
        </p:txBody>
      </p:sp>
      <p:sp>
        <p:nvSpPr>
          <p:cNvPr id="59481" name="Rectangle 89"/>
          <p:cNvSpPr>
            <a:spLocks/>
          </p:cNvSpPr>
          <p:nvPr/>
        </p:nvSpPr>
        <p:spPr bwMode="auto">
          <a:xfrm>
            <a:off x="11212513" y="1905939"/>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58</a:t>
            </a:r>
          </a:p>
        </p:txBody>
      </p:sp>
      <p:sp>
        <p:nvSpPr>
          <p:cNvPr id="59482" name="Rectangle 90"/>
          <p:cNvSpPr>
            <a:spLocks/>
          </p:cNvSpPr>
          <p:nvPr/>
        </p:nvSpPr>
        <p:spPr bwMode="auto">
          <a:xfrm>
            <a:off x="11212513" y="2615552"/>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45</a:t>
            </a:r>
          </a:p>
        </p:txBody>
      </p:sp>
      <p:sp>
        <p:nvSpPr>
          <p:cNvPr id="59483" name="Rectangle 91"/>
          <p:cNvSpPr>
            <a:spLocks/>
          </p:cNvSpPr>
          <p:nvPr/>
        </p:nvSpPr>
        <p:spPr bwMode="auto">
          <a:xfrm>
            <a:off x="11212513" y="3325561"/>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32</a:t>
            </a:r>
          </a:p>
        </p:txBody>
      </p:sp>
      <p:sp>
        <p:nvSpPr>
          <p:cNvPr id="59484" name="Rectangle 92"/>
          <p:cNvSpPr>
            <a:spLocks/>
          </p:cNvSpPr>
          <p:nvPr/>
        </p:nvSpPr>
        <p:spPr bwMode="auto">
          <a:xfrm>
            <a:off x="11212513" y="4035570"/>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19</a:t>
            </a:r>
          </a:p>
        </p:txBody>
      </p:sp>
      <p:sp>
        <p:nvSpPr>
          <p:cNvPr id="59485" name="Rectangle 93"/>
          <p:cNvSpPr>
            <a:spLocks/>
          </p:cNvSpPr>
          <p:nvPr/>
        </p:nvSpPr>
        <p:spPr bwMode="auto">
          <a:xfrm>
            <a:off x="11212513" y="5153170"/>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0</a:t>
            </a:r>
          </a:p>
        </p:txBody>
      </p:sp>
      <p:sp>
        <p:nvSpPr>
          <p:cNvPr id="59486" name="Rectangle 94"/>
          <p:cNvSpPr>
            <a:spLocks/>
          </p:cNvSpPr>
          <p:nvPr/>
        </p:nvSpPr>
        <p:spPr bwMode="auto">
          <a:xfrm>
            <a:off x="11212513" y="4728117"/>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a:t>
            </a:r>
          </a:p>
        </p:txBody>
      </p:sp>
      <p:sp>
        <p:nvSpPr>
          <p:cNvPr id="59487" name="Rectangle 95"/>
          <p:cNvSpPr>
            <a:spLocks/>
          </p:cNvSpPr>
          <p:nvPr/>
        </p:nvSpPr>
        <p:spPr bwMode="auto">
          <a:xfrm rot="16200000">
            <a:off x="-195550" y="3414743"/>
            <a:ext cx="2501107" cy="492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a:solidFill>
                  <a:srgbClr val="666666"/>
                </a:solidFill>
                <a:latin typeface="Helvetica" charset="0"/>
                <a:ea typeface="Helvetica" charset="0"/>
                <a:cs typeface="Helvetica" charset="0"/>
                <a:sym typeface="Source Sans Pro" charset="0"/>
              </a:rPr>
              <a:t>Sessions</a:t>
            </a:r>
          </a:p>
        </p:txBody>
      </p:sp>
      <p:sp>
        <p:nvSpPr>
          <p:cNvPr id="59488" name="Rectangle 96"/>
          <p:cNvSpPr>
            <a:spLocks/>
          </p:cNvSpPr>
          <p:nvPr/>
        </p:nvSpPr>
        <p:spPr bwMode="auto">
          <a:xfrm rot="16200000">
            <a:off x="10372820" y="3507550"/>
            <a:ext cx="2500313" cy="492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dirty="0">
                <a:solidFill>
                  <a:srgbClr val="666666"/>
                </a:solidFill>
                <a:latin typeface="Helvetica" charset="0"/>
                <a:ea typeface="Helvetica" charset="0"/>
                <a:cs typeface="Helvetica" charset="0"/>
                <a:sym typeface="Source Sans Pro" charset="0"/>
              </a:rPr>
              <a:t>Bounce</a:t>
            </a:r>
            <a:r>
              <a:rPr lang="en-US" altLang="en-US" sz="1600" dirty="0">
                <a:solidFill>
                  <a:srgbClr val="666666"/>
                </a:solidFill>
                <a:latin typeface="Source Sans Pro" charset="0"/>
                <a:ea typeface="Source Sans Pro" charset="0"/>
                <a:cs typeface="Source Sans Pro" charset="0"/>
                <a:sym typeface="Source Sans Pro" charset="0"/>
              </a:rPr>
              <a:t> rate (%)</a:t>
            </a:r>
          </a:p>
        </p:txBody>
      </p:sp>
      <p:sp>
        <p:nvSpPr>
          <p:cNvPr id="59489" name="Rectangle 97"/>
          <p:cNvSpPr>
            <a:spLocks/>
          </p:cNvSpPr>
          <p:nvPr/>
        </p:nvSpPr>
        <p:spPr bwMode="auto">
          <a:xfrm>
            <a:off x="6207125" y="2073275"/>
            <a:ext cx="126207" cy="180975"/>
          </a:xfrm>
          <a:prstGeom prst="rect">
            <a:avLst/>
          </a:prstGeom>
          <a:solidFill>
            <a:srgbClr val="BDBDBD"/>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0" name="Rectangle 98"/>
          <p:cNvSpPr>
            <a:spLocks/>
          </p:cNvSpPr>
          <p:nvPr/>
        </p:nvSpPr>
        <p:spPr bwMode="auto">
          <a:xfrm>
            <a:off x="6262688" y="1781320"/>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Source Sans Pro" charset="0"/>
                <a:ea typeface="Source Sans Pro" charset="0"/>
                <a:cs typeface="Source Sans Pro" charset="0"/>
                <a:sym typeface="Source Sans Pro" charset="0"/>
              </a:rPr>
              <a:t>Sessions</a:t>
            </a:r>
          </a:p>
        </p:txBody>
      </p:sp>
      <p:sp>
        <p:nvSpPr>
          <p:cNvPr id="59491" name="Oval 99"/>
          <p:cNvSpPr>
            <a:spLocks/>
          </p:cNvSpPr>
          <p:nvPr/>
        </p:nvSpPr>
        <p:spPr bwMode="auto">
          <a:xfrm>
            <a:off x="7277100" y="2118519"/>
            <a:ext cx="91282" cy="90488"/>
          </a:xfrm>
          <a:prstGeom prst="ellipse">
            <a:avLst/>
          </a:prstGeom>
          <a:solidFill>
            <a:srgbClr val="EA4335"/>
          </a:solidFill>
          <a:ln w="25400" cap="flat" cmpd="sng">
            <a:solidFill>
              <a:srgbClr val="EA4335"/>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2" name="Rectangle 100"/>
          <p:cNvSpPr>
            <a:spLocks/>
          </p:cNvSpPr>
          <p:nvPr/>
        </p:nvSpPr>
        <p:spPr bwMode="auto">
          <a:xfrm>
            <a:off x="7329488" y="1781320"/>
            <a:ext cx="1104900"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Source Sans Pro" charset="0"/>
                <a:ea typeface="Source Sans Pro" charset="0"/>
                <a:cs typeface="Source Sans Pro" charset="0"/>
                <a:sym typeface="Source Sans Pro" charset="0"/>
              </a:rPr>
              <a:t>Bounce rate</a:t>
            </a:r>
          </a:p>
        </p:txBody>
      </p:sp>
      <p:sp>
        <p:nvSpPr>
          <p:cNvPr id="59493" name="Oval 101"/>
          <p:cNvSpPr>
            <a:spLocks/>
          </p:cNvSpPr>
          <p:nvPr/>
        </p:nvSpPr>
        <p:spPr bwMode="auto">
          <a:xfrm>
            <a:off x="1712119" y="4842669"/>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4" name="Oval 102"/>
          <p:cNvSpPr>
            <a:spLocks/>
          </p:cNvSpPr>
          <p:nvPr/>
        </p:nvSpPr>
        <p:spPr bwMode="auto">
          <a:xfrm>
            <a:off x="2083594" y="4842669"/>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5" name="Oval 103"/>
          <p:cNvSpPr>
            <a:spLocks/>
          </p:cNvSpPr>
          <p:nvPr/>
        </p:nvSpPr>
        <p:spPr bwMode="auto">
          <a:xfrm>
            <a:off x="2455069" y="4660900"/>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6" name="Oval 104"/>
          <p:cNvSpPr>
            <a:spLocks/>
          </p:cNvSpPr>
          <p:nvPr/>
        </p:nvSpPr>
        <p:spPr bwMode="auto">
          <a:xfrm>
            <a:off x="2826544" y="4393407"/>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7" name="Oval 105"/>
          <p:cNvSpPr>
            <a:spLocks/>
          </p:cNvSpPr>
          <p:nvPr/>
        </p:nvSpPr>
        <p:spPr bwMode="auto">
          <a:xfrm>
            <a:off x="3198019" y="4213225"/>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8" name="Oval 106"/>
          <p:cNvSpPr>
            <a:spLocks/>
          </p:cNvSpPr>
          <p:nvPr/>
        </p:nvSpPr>
        <p:spPr bwMode="auto">
          <a:xfrm>
            <a:off x="3569494" y="3990975"/>
            <a:ext cx="90488" cy="91282"/>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9" name="Oval 107"/>
          <p:cNvSpPr>
            <a:spLocks/>
          </p:cNvSpPr>
          <p:nvPr/>
        </p:nvSpPr>
        <p:spPr bwMode="auto">
          <a:xfrm>
            <a:off x="3940175" y="3853657"/>
            <a:ext cx="91282"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0" name="Oval 108"/>
          <p:cNvSpPr>
            <a:spLocks/>
          </p:cNvSpPr>
          <p:nvPr/>
        </p:nvSpPr>
        <p:spPr bwMode="auto">
          <a:xfrm>
            <a:off x="4311650" y="3763169"/>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1" name="Oval 109"/>
          <p:cNvSpPr>
            <a:spLocks/>
          </p:cNvSpPr>
          <p:nvPr/>
        </p:nvSpPr>
        <p:spPr bwMode="auto">
          <a:xfrm>
            <a:off x="4683125" y="3659982"/>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2" name="Oval 110"/>
          <p:cNvSpPr>
            <a:spLocks/>
          </p:cNvSpPr>
          <p:nvPr/>
        </p:nvSpPr>
        <p:spPr bwMode="auto">
          <a:xfrm>
            <a:off x="5054600" y="3590132"/>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3" name="Oval 111"/>
          <p:cNvSpPr>
            <a:spLocks/>
          </p:cNvSpPr>
          <p:nvPr/>
        </p:nvSpPr>
        <p:spPr bwMode="auto">
          <a:xfrm>
            <a:off x="5426075" y="3540919"/>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4" name="Oval 112"/>
          <p:cNvSpPr>
            <a:spLocks/>
          </p:cNvSpPr>
          <p:nvPr/>
        </p:nvSpPr>
        <p:spPr bwMode="auto">
          <a:xfrm>
            <a:off x="5797550" y="3467894"/>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5" name="Oval 113"/>
          <p:cNvSpPr>
            <a:spLocks/>
          </p:cNvSpPr>
          <p:nvPr/>
        </p:nvSpPr>
        <p:spPr bwMode="auto">
          <a:xfrm>
            <a:off x="6169025" y="3425825"/>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6" name="Oval 114"/>
          <p:cNvSpPr>
            <a:spLocks/>
          </p:cNvSpPr>
          <p:nvPr/>
        </p:nvSpPr>
        <p:spPr bwMode="auto">
          <a:xfrm>
            <a:off x="6539707" y="3363913"/>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7" name="Oval 115"/>
          <p:cNvSpPr>
            <a:spLocks/>
          </p:cNvSpPr>
          <p:nvPr/>
        </p:nvSpPr>
        <p:spPr bwMode="auto">
          <a:xfrm>
            <a:off x="6911182" y="3251200"/>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8" name="Oval 116"/>
          <p:cNvSpPr>
            <a:spLocks/>
          </p:cNvSpPr>
          <p:nvPr/>
        </p:nvSpPr>
        <p:spPr bwMode="auto">
          <a:xfrm>
            <a:off x="7282657" y="3166269"/>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9" name="Oval 117"/>
          <p:cNvSpPr>
            <a:spLocks/>
          </p:cNvSpPr>
          <p:nvPr/>
        </p:nvSpPr>
        <p:spPr bwMode="auto">
          <a:xfrm>
            <a:off x="7654132" y="3049588"/>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0" name="Oval 118"/>
          <p:cNvSpPr>
            <a:spLocks/>
          </p:cNvSpPr>
          <p:nvPr/>
        </p:nvSpPr>
        <p:spPr bwMode="auto">
          <a:xfrm>
            <a:off x="8025607" y="2931319"/>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1" name="Oval 119"/>
          <p:cNvSpPr>
            <a:spLocks/>
          </p:cNvSpPr>
          <p:nvPr/>
        </p:nvSpPr>
        <p:spPr bwMode="auto">
          <a:xfrm>
            <a:off x="8397082" y="2822575"/>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2" name="Oval 120"/>
          <p:cNvSpPr>
            <a:spLocks/>
          </p:cNvSpPr>
          <p:nvPr/>
        </p:nvSpPr>
        <p:spPr bwMode="auto">
          <a:xfrm>
            <a:off x="8767763" y="2770982"/>
            <a:ext cx="91282"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3" name="Oval 121"/>
          <p:cNvSpPr>
            <a:spLocks/>
          </p:cNvSpPr>
          <p:nvPr/>
        </p:nvSpPr>
        <p:spPr bwMode="auto">
          <a:xfrm>
            <a:off x="9139238" y="2680494"/>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4" name="Oval 122"/>
          <p:cNvSpPr>
            <a:spLocks/>
          </p:cNvSpPr>
          <p:nvPr/>
        </p:nvSpPr>
        <p:spPr bwMode="auto">
          <a:xfrm>
            <a:off x="9510713" y="2597944"/>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5" name="Oval 123"/>
          <p:cNvSpPr>
            <a:spLocks/>
          </p:cNvSpPr>
          <p:nvPr/>
        </p:nvSpPr>
        <p:spPr bwMode="auto">
          <a:xfrm>
            <a:off x="9882188" y="2520157"/>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6" name="Oval 124"/>
          <p:cNvSpPr>
            <a:spLocks/>
          </p:cNvSpPr>
          <p:nvPr/>
        </p:nvSpPr>
        <p:spPr bwMode="auto">
          <a:xfrm>
            <a:off x="10253663" y="2489994"/>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17" name="Group 125"/>
          <p:cNvGrpSpPr>
            <a:grpSpLocks/>
          </p:cNvGrpSpPr>
          <p:nvPr/>
        </p:nvGrpSpPr>
        <p:grpSpPr bwMode="auto">
          <a:xfrm>
            <a:off x="1422400" y="4926506"/>
            <a:ext cx="690563" cy="734367"/>
            <a:chOff x="0" y="-10127"/>
            <a:chExt cx="1381601" cy="1469127"/>
          </a:xfrm>
        </p:grpSpPr>
        <p:sp>
          <p:nvSpPr>
            <p:cNvPr id="59518" name="AutoShape 126"/>
            <p:cNvSpPr>
              <a:spLocks/>
            </p:cNvSpPr>
            <p:nvPr/>
          </p:nvSpPr>
          <p:spPr bwMode="auto">
            <a:xfrm>
              <a:off x="508533" y="55230"/>
              <a:ext cx="364001" cy="274401"/>
            </a:xfrm>
            <a:prstGeom prst="triangle">
              <a:avLst>
                <a:gd name="adj" fmla="val 50000"/>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9" name="Rectangle 127"/>
            <p:cNvSpPr>
              <a:spLocks/>
            </p:cNvSpPr>
            <p:nvPr/>
          </p:nvSpPr>
          <p:spPr bwMode="auto">
            <a:xfrm>
              <a:off x="55730" y="219350"/>
              <a:ext cx="1270401" cy="1021598"/>
            </a:xfrm>
            <a:prstGeom prst="rect">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20" name="Group 128"/>
            <p:cNvGrpSpPr>
              <a:grpSpLocks/>
            </p:cNvGrpSpPr>
            <p:nvPr/>
          </p:nvGrpSpPr>
          <p:grpSpPr bwMode="auto">
            <a:xfrm>
              <a:off x="0" y="-10127"/>
              <a:ext cx="1381601" cy="1239460"/>
              <a:chOff x="0" y="-10127"/>
              <a:chExt cx="1381601" cy="1239460"/>
            </a:xfrm>
          </p:grpSpPr>
          <p:sp>
            <p:nvSpPr>
              <p:cNvPr id="59521" name="Rectangle 129"/>
              <p:cNvSpPr>
                <a:spLocks/>
              </p:cNvSpPr>
              <p:nvPr/>
            </p:nvSpPr>
            <p:spPr bwMode="auto">
              <a:xfrm>
                <a:off x="0" y="-10127"/>
                <a:ext cx="1381601" cy="1015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700" b="1">
                    <a:latin typeface="Helvetica" charset="0"/>
                    <a:ea typeface="Helvetica" charset="0"/>
                    <a:cs typeface="Helvetica" charset="0"/>
                    <a:sym typeface="Helvetica" charset="0"/>
                  </a:rPr>
                  <a:t>13%</a:t>
                </a:r>
              </a:p>
            </p:txBody>
          </p:sp>
          <p:sp>
            <p:nvSpPr>
              <p:cNvPr id="59522" name="Rectangle 130"/>
              <p:cNvSpPr>
                <a:spLocks/>
              </p:cNvSpPr>
              <p:nvPr/>
            </p:nvSpPr>
            <p:spPr bwMode="auto">
              <a:xfrm>
                <a:off x="20067" y="459768"/>
                <a:ext cx="1340801" cy="769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bounce</a:t>
                </a:r>
              </a:p>
            </p:txBody>
          </p:sp>
        </p:grpSp>
        <p:sp>
          <p:nvSpPr>
            <p:cNvPr id="59523" name="Rectangle 131"/>
            <p:cNvSpPr>
              <a:spLocks/>
            </p:cNvSpPr>
            <p:nvPr/>
          </p:nvSpPr>
          <p:spPr bwMode="auto">
            <a:xfrm>
              <a:off x="95867" y="689434"/>
              <a:ext cx="1189601" cy="769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rate</a:t>
              </a:r>
            </a:p>
          </p:txBody>
        </p:sp>
      </p:grpSp>
      <p:grpSp>
        <p:nvGrpSpPr>
          <p:cNvPr id="59524" name="Group 132"/>
          <p:cNvGrpSpPr>
            <a:grpSpLocks/>
          </p:cNvGrpSpPr>
          <p:nvPr/>
        </p:nvGrpSpPr>
        <p:grpSpPr bwMode="auto">
          <a:xfrm>
            <a:off x="2526507" y="4527550"/>
            <a:ext cx="690563" cy="861038"/>
            <a:chOff x="0" y="0"/>
            <a:chExt cx="1381601" cy="1722280"/>
          </a:xfrm>
        </p:grpSpPr>
        <p:sp>
          <p:nvSpPr>
            <p:cNvPr id="59525" name="AutoShape 133"/>
            <p:cNvSpPr>
              <a:spLocks/>
            </p:cNvSpPr>
            <p:nvPr/>
          </p:nvSpPr>
          <p:spPr bwMode="auto">
            <a:xfrm>
              <a:off x="508565" y="0"/>
              <a:ext cx="364001" cy="706401"/>
            </a:xfrm>
            <a:prstGeom prst="triangle">
              <a:avLst>
                <a:gd name="adj" fmla="val 50000"/>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26" name="Rectangle 134"/>
            <p:cNvSpPr>
              <a:spLocks/>
            </p:cNvSpPr>
            <p:nvPr/>
          </p:nvSpPr>
          <p:spPr bwMode="auto">
            <a:xfrm>
              <a:off x="55730" y="482688"/>
              <a:ext cx="1270401" cy="1021600"/>
            </a:xfrm>
            <a:prstGeom prst="rect">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27" name="Group 135"/>
            <p:cNvGrpSpPr>
              <a:grpSpLocks/>
            </p:cNvGrpSpPr>
            <p:nvPr/>
          </p:nvGrpSpPr>
          <p:grpSpPr bwMode="auto">
            <a:xfrm>
              <a:off x="0" y="253287"/>
              <a:ext cx="1381601" cy="1239326"/>
              <a:chOff x="0" y="-10051"/>
              <a:chExt cx="1381601" cy="1239326"/>
            </a:xfrm>
          </p:grpSpPr>
          <p:sp>
            <p:nvSpPr>
              <p:cNvPr id="59528" name="Rectangle 136"/>
              <p:cNvSpPr>
                <a:spLocks/>
              </p:cNvSpPr>
              <p:nvPr/>
            </p:nvSpPr>
            <p:spPr bwMode="auto">
              <a:xfrm>
                <a:off x="0" y="-10051"/>
                <a:ext cx="1381601" cy="1015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700" b="1">
                    <a:latin typeface="Helvetica" charset="0"/>
                    <a:ea typeface="Helvetica" charset="0"/>
                    <a:cs typeface="Helvetica" charset="0"/>
                    <a:sym typeface="Helvetica" charset="0"/>
                  </a:rPr>
                  <a:t>20%</a:t>
                </a:r>
              </a:p>
            </p:txBody>
          </p:sp>
          <p:sp>
            <p:nvSpPr>
              <p:cNvPr id="59529" name="Rectangle 137"/>
              <p:cNvSpPr>
                <a:spLocks/>
              </p:cNvSpPr>
              <p:nvPr/>
            </p:nvSpPr>
            <p:spPr bwMode="auto">
              <a:xfrm>
                <a:off x="20067" y="459824"/>
                <a:ext cx="1340801" cy="76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bounce</a:t>
                </a:r>
              </a:p>
            </p:txBody>
          </p:sp>
        </p:grpSp>
        <p:sp>
          <p:nvSpPr>
            <p:cNvPr id="59530" name="Rectangle 138"/>
            <p:cNvSpPr>
              <a:spLocks/>
            </p:cNvSpPr>
            <p:nvPr/>
          </p:nvSpPr>
          <p:spPr bwMode="auto">
            <a:xfrm>
              <a:off x="95867" y="952829"/>
              <a:ext cx="1189601" cy="76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rate</a:t>
              </a:r>
            </a:p>
          </p:txBody>
        </p:sp>
      </p:grpSp>
      <p:grpSp>
        <p:nvGrpSpPr>
          <p:cNvPr id="59531" name="Group 139"/>
          <p:cNvGrpSpPr>
            <a:grpSpLocks/>
          </p:cNvGrpSpPr>
          <p:nvPr/>
        </p:nvGrpSpPr>
        <p:grpSpPr bwMode="auto">
          <a:xfrm>
            <a:off x="10696575" y="1516737"/>
            <a:ext cx="690563" cy="743863"/>
            <a:chOff x="0" y="-9762"/>
            <a:chExt cx="1381601" cy="1487059"/>
          </a:xfrm>
        </p:grpSpPr>
        <p:sp>
          <p:nvSpPr>
            <p:cNvPr id="59532" name="AutoShape 140"/>
            <p:cNvSpPr>
              <a:spLocks/>
            </p:cNvSpPr>
            <p:nvPr/>
          </p:nvSpPr>
          <p:spPr bwMode="auto">
            <a:xfrm rot="10800000">
              <a:off x="508533" y="1202895"/>
              <a:ext cx="364001" cy="274402"/>
            </a:xfrm>
            <a:prstGeom prst="triangle">
              <a:avLst>
                <a:gd name="adj" fmla="val 50000"/>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33" name="Rectangle 141"/>
            <p:cNvSpPr>
              <a:spLocks/>
            </p:cNvSpPr>
            <p:nvPr/>
          </p:nvSpPr>
          <p:spPr bwMode="auto">
            <a:xfrm>
              <a:off x="55730" y="219349"/>
              <a:ext cx="1270401" cy="1021601"/>
            </a:xfrm>
            <a:prstGeom prst="rect">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34" name="Group 142"/>
            <p:cNvGrpSpPr>
              <a:grpSpLocks/>
            </p:cNvGrpSpPr>
            <p:nvPr/>
          </p:nvGrpSpPr>
          <p:grpSpPr bwMode="auto">
            <a:xfrm>
              <a:off x="0" y="-9762"/>
              <a:ext cx="1381601" cy="1238819"/>
              <a:chOff x="0" y="-9762"/>
              <a:chExt cx="1381601" cy="1238819"/>
            </a:xfrm>
          </p:grpSpPr>
          <p:sp>
            <p:nvSpPr>
              <p:cNvPr id="59535" name="Rectangle 143"/>
              <p:cNvSpPr>
                <a:spLocks/>
              </p:cNvSpPr>
              <p:nvPr/>
            </p:nvSpPr>
            <p:spPr bwMode="auto">
              <a:xfrm>
                <a:off x="0" y="-9762"/>
                <a:ext cx="1381601" cy="1015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700" b="1">
                    <a:latin typeface="Helvetica" charset="0"/>
                    <a:ea typeface="Helvetica" charset="0"/>
                    <a:cs typeface="Helvetica" charset="0"/>
                    <a:sym typeface="Helvetica" charset="0"/>
                  </a:rPr>
                  <a:t>58%</a:t>
                </a:r>
              </a:p>
            </p:txBody>
          </p:sp>
          <p:sp>
            <p:nvSpPr>
              <p:cNvPr id="59536" name="Rectangle 144"/>
              <p:cNvSpPr>
                <a:spLocks/>
              </p:cNvSpPr>
              <p:nvPr/>
            </p:nvSpPr>
            <p:spPr bwMode="auto">
              <a:xfrm>
                <a:off x="20067" y="460042"/>
                <a:ext cx="1340801" cy="769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bounce</a:t>
                </a:r>
              </a:p>
            </p:txBody>
          </p:sp>
        </p:grpSp>
        <p:sp>
          <p:nvSpPr>
            <p:cNvPr id="59537" name="Rectangle 145"/>
            <p:cNvSpPr>
              <a:spLocks/>
            </p:cNvSpPr>
            <p:nvPr/>
          </p:nvSpPr>
          <p:spPr bwMode="auto">
            <a:xfrm>
              <a:off x="95867" y="689708"/>
              <a:ext cx="1189601" cy="769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rate</a:t>
              </a:r>
            </a:p>
          </p:txBody>
        </p:sp>
      </p:grpSp>
    </p:spTree>
    <p:extLst>
      <p:ext uri="{BB962C8B-B14F-4D97-AF65-F5344CB8AC3E}">
        <p14:creationId xmlns:p14="http://schemas.microsoft.com/office/powerpoint/2010/main" val="27786953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p:txBody>
          <a:bodyPr/>
          <a:lstStyle/>
          <a:p>
            <a:endParaRPr lang="en-US" altLang="en-US" sz="4000">
              <a:solidFill>
                <a:srgbClr val="DCDEE0"/>
              </a:solidFill>
            </a:endParaRPr>
          </a:p>
        </p:txBody>
      </p:sp>
      <p:sp>
        <p:nvSpPr>
          <p:cNvPr id="61442" name="Rectangle 2"/>
          <p:cNvSpPr>
            <a:spLocks noGrp="1" noChangeArrowheads="1"/>
          </p:cNvSpPr>
          <p:nvPr>
            <p:ph type="body" idx="1"/>
          </p:nvPr>
        </p:nvSpPr>
        <p:spPr/>
        <p:txBody>
          <a:bodyPr/>
          <a:lstStyle/>
          <a:p>
            <a:pPr marL="0" indent="0">
              <a:spcBef>
                <a:spcPts val="1700"/>
              </a:spcBef>
              <a:buNone/>
            </a:pPr>
            <a:endParaRPr lang="en-US" altLang="en-US" sz="2000"/>
          </a:p>
        </p:txBody>
      </p:sp>
      <p:pic>
        <p:nvPicPr>
          <p:cNvPr id="61443" name="Picture 3" descr="image15.png"/>
          <p:cNvPicPr>
            <a:picLocks noChangeAspect="1"/>
          </p:cNvPicPr>
          <p:nvPr/>
        </p:nvPicPr>
        <p:blipFill>
          <a:blip r:embed="rId3">
            <a:extLst>
              <a:ext uri="{28A0092B-C50C-407E-A947-70E740481C1C}">
                <a14:useLocalDpi xmlns:a14="http://schemas.microsoft.com/office/drawing/2010/main" val="0"/>
              </a:ext>
            </a:extLst>
          </a:blip>
          <a:srcRect l="635" t="12192" b="4012"/>
          <a:stretch>
            <a:fillRect/>
          </a:stretch>
        </p:blipFill>
        <p:spPr bwMode="auto">
          <a:xfrm>
            <a:off x="0" y="0"/>
            <a:ext cx="12191207" cy="6857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44" name="Oval 4"/>
          <p:cNvSpPr>
            <a:spLocks/>
          </p:cNvSpPr>
          <p:nvPr/>
        </p:nvSpPr>
        <p:spPr bwMode="auto">
          <a:xfrm>
            <a:off x="261144" y="725488"/>
            <a:ext cx="5378450" cy="5378450"/>
          </a:xfrm>
          <a:prstGeom prst="ellipse">
            <a:avLst/>
          </a:prstGeom>
          <a:solidFill>
            <a:srgbClr val="FFFFFF">
              <a:alpha val="75069"/>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45" name="Rectangle 5"/>
          <p:cNvSpPr>
            <a:spLocks/>
          </p:cNvSpPr>
          <p:nvPr/>
        </p:nvSpPr>
        <p:spPr bwMode="auto">
          <a:xfrm>
            <a:off x="0" y="2459038"/>
            <a:ext cx="12191207" cy="1911350"/>
          </a:xfrm>
          <a:prstGeom prst="rect">
            <a:avLst/>
          </a:prstGeom>
          <a:solidFill>
            <a:srgbClr val="FFFFFF">
              <a:alpha val="90999"/>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solidFill>
                <a:srgbClr val="595959"/>
              </a:solidFill>
            </a:endParaRPr>
          </a:p>
        </p:txBody>
      </p:sp>
      <p:sp>
        <p:nvSpPr>
          <p:cNvPr id="61446" name="Rectangle 6"/>
          <p:cNvSpPr>
            <a:spLocks/>
          </p:cNvSpPr>
          <p:nvPr/>
        </p:nvSpPr>
        <p:spPr bwMode="auto">
          <a:xfrm>
            <a:off x="5552282" y="2799577"/>
            <a:ext cx="6639719" cy="1231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595959"/>
                </a:solidFill>
                <a:latin typeface="Helvetica" charset="0"/>
                <a:ea typeface="Helvetica" charset="0"/>
                <a:cs typeface="Helvetica" charset="0"/>
                <a:sym typeface="Helvetica" charset="0"/>
              </a:rPr>
              <a:t>of users abandon sites that take longer than </a:t>
            </a:r>
            <a:r>
              <a:rPr lang="en-US" altLang="en-US" sz="3200" b="1">
                <a:solidFill>
                  <a:srgbClr val="595959"/>
                </a:solidFill>
                <a:latin typeface="Helvetica" charset="0"/>
                <a:ea typeface="Helvetica" charset="0"/>
                <a:cs typeface="Helvetica" charset="0"/>
                <a:sym typeface="Helvetica" charset="0"/>
              </a:rPr>
              <a:t>3 seconds</a:t>
            </a:r>
            <a:r>
              <a:rPr lang="en-US" altLang="en-US" sz="3200">
                <a:solidFill>
                  <a:srgbClr val="595959"/>
                </a:solidFill>
                <a:latin typeface="Helvetica" charset="0"/>
                <a:ea typeface="Helvetica" charset="0"/>
                <a:cs typeface="Helvetica" charset="0"/>
                <a:sym typeface="Helvetica" charset="0"/>
              </a:rPr>
              <a:t> to load</a:t>
            </a:r>
          </a:p>
        </p:txBody>
      </p:sp>
      <p:sp>
        <p:nvSpPr>
          <p:cNvPr id="61447" name="Oval 7"/>
          <p:cNvSpPr>
            <a:spLocks/>
          </p:cNvSpPr>
          <p:nvPr/>
        </p:nvSpPr>
        <p:spPr bwMode="auto">
          <a:xfrm>
            <a:off x="537369" y="964407"/>
            <a:ext cx="4826000" cy="4826000"/>
          </a:xfrm>
          <a:prstGeom prst="ellipse">
            <a:avLst/>
          </a:prstGeom>
          <a:solidFill>
            <a:srgbClr val="EFEFEF"/>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48" name="AutoShape 8"/>
          <p:cNvSpPr>
            <a:spLocks/>
          </p:cNvSpPr>
          <p:nvPr/>
        </p:nvSpPr>
        <p:spPr bwMode="auto">
          <a:xfrm>
            <a:off x="2950369" y="964407"/>
            <a:ext cx="2433638" cy="426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 y="0"/>
                </a:moveTo>
                <a:cubicBezTo>
                  <a:pt x="12011" y="0"/>
                  <a:pt x="21600" y="5475"/>
                  <a:pt x="21600" y="12230"/>
                </a:cubicBezTo>
                <a:cubicBezTo>
                  <a:pt x="21600" y="15846"/>
                  <a:pt x="18798" y="19276"/>
                  <a:pt x="13946" y="21600"/>
                </a:cubicBezTo>
                <a:lnTo>
                  <a:pt x="0" y="12229"/>
                </a:lnTo>
                <a:close/>
              </a:path>
            </a:pathLst>
          </a:custGeom>
          <a:solidFill>
            <a:srgbClr val="DD311F"/>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49" name="Oval 9" descr="texture4.jpeg"/>
          <p:cNvSpPr>
            <a:spLocks/>
          </p:cNvSpPr>
          <p:nvPr/>
        </p:nvSpPr>
        <p:spPr bwMode="auto">
          <a:xfrm>
            <a:off x="1187450" y="1614488"/>
            <a:ext cx="3525838" cy="3525044"/>
          </a:xfrm>
          <a:prstGeom prst="ellipse">
            <a:avLst/>
          </a:prstGeom>
          <a:blipFill dpi="0" rotWithShape="0">
            <a:blip r:embed="rId4"/>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50" name="Rectangle 10"/>
          <p:cNvSpPr>
            <a:spLocks/>
          </p:cNvSpPr>
          <p:nvPr/>
        </p:nvSpPr>
        <p:spPr bwMode="auto">
          <a:xfrm>
            <a:off x="1704182" y="2638367"/>
            <a:ext cx="2492375" cy="1477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8000" b="1" dirty="0">
                <a:solidFill>
                  <a:schemeClr val="bg1"/>
                </a:solidFill>
                <a:latin typeface="Helvetica" charset="0"/>
                <a:ea typeface="Helvetica" charset="0"/>
                <a:cs typeface="Helvetica" charset="0"/>
                <a:sym typeface="Helvetica" charset="0"/>
              </a:rPr>
              <a:t>40%</a:t>
            </a:r>
          </a:p>
        </p:txBody>
      </p:sp>
    </p:spTree>
    <p:extLst>
      <p:ext uri="{BB962C8B-B14F-4D97-AF65-F5344CB8AC3E}">
        <p14:creationId xmlns:p14="http://schemas.microsoft.com/office/powerpoint/2010/main" val="15033595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1012" y="576688"/>
            <a:ext cx="12194024" cy="2869797"/>
          </a:xfrm>
          <a:prstGeom prst="rect">
            <a:avLst/>
          </a:prstGeom>
        </p:spPr>
        <p:txBody>
          <a:bodyPr/>
          <a:lstStyle/>
          <a:p>
            <a:r>
              <a:t>60%</a:t>
            </a:r>
          </a:p>
        </p:txBody>
      </p:sp>
      <p:sp>
        <p:nvSpPr>
          <p:cNvPr id="309" name="Shape 309"/>
          <p:cNvSpPr>
            <a:spLocks noGrp="1"/>
          </p:cNvSpPr>
          <p:nvPr>
            <p:ph type="body" sz="half" idx="1"/>
          </p:nvPr>
        </p:nvSpPr>
        <p:spPr>
          <a:prstGeom prst="rect">
            <a:avLst/>
          </a:prstGeom>
        </p:spPr>
        <p:txBody>
          <a:bodyPr>
            <a:normAutofit fontScale="55000" lnSpcReduction="20000"/>
          </a:bodyPr>
          <a:lstStyle/>
          <a:p>
            <a:pPr>
              <a:defRPr sz="12000" cap="none"/>
            </a:pPr>
            <a:r>
              <a:t>of world-wide mobile connections are 2G</a:t>
            </a:r>
          </a:p>
        </p:txBody>
      </p:sp>
      <p:sp>
        <p:nvSpPr>
          <p:cNvPr id="310" name="Shape 310"/>
          <p:cNvSpPr>
            <a:spLocks noGrp="1"/>
          </p:cNvSpPr>
          <p:nvPr>
            <p:ph type="body" idx="13"/>
          </p:nvPr>
        </p:nvSpPr>
        <p:spPr>
          <a:prstGeom prst="rect">
            <a:avLst/>
          </a:prstGeom>
        </p:spPr>
        <p:txBody>
          <a:bodyPr/>
          <a:lstStyle/>
          <a:p>
            <a:pPr>
              <a:defRPr sz="2400" i="1" spc="0">
                <a:solidFill>
                  <a:srgbClr val="A6AAA8"/>
                </a:solidFill>
                <a:latin typeface="+mn-lt"/>
                <a:ea typeface="+mn-ea"/>
                <a:cs typeface="+mn-cs"/>
                <a:sym typeface="Helvetica Light"/>
              </a:defRPr>
            </a:pPr>
            <a:endParaRPr/>
          </a:p>
        </p:txBody>
      </p:sp>
    </p:spTree>
    <p:extLst>
      <p:ext uri="{BB962C8B-B14F-4D97-AF65-F5344CB8AC3E}">
        <p14:creationId xmlns:p14="http://schemas.microsoft.com/office/powerpoint/2010/main" val="202933550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04434" y="3492971"/>
            <a:ext cx="10507851" cy="2504804"/>
          </a:xfrm>
        </p:spPr>
        <p:txBody>
          <a:bodyPr>
            <a:normAutofit fontScale="85000" lnSpcReduction="10000"/>
          </a:bodyPr>
          <a:lstStyle/>
          <a:p>
            <a:r>
              <a:rPr lang="en-US" i="1" cap="none" dirty="0">
                <a:latin typeface="Helvetica" charset="0"/>
                <a:ea typeface="Helvetica" charset="0"/>
                <a:cs typeface="Helvetica" charset="0"/>
              </a:rPr>
              <a:t>"Service Workers is to Progressive Web Apps what </a:t>
            </a:r>
            <a:r>
              <a:rPr lang="en-US" i="1" cap="none" dirty="0" err="1">
                <a:latin typeface="Helvetica" charset="0"/>
                <a:ea typeface="Helvetica" charset="0"/>
                <a:cs typeface="Helvetica" charset="0"/>
              </a:rPr>
              <a:t>XMLHttpRequest</a:t>
            </a:r>
            <a:r>
              <a:rPr lang="en-US" i="1" cap="none" dirty="0">
                <a:latin typeface="Helvetica" charset="0"/>
                <a:ea typeface="Helvetica" charset="0"/>
                <a:cs typeface="Helvetica" charset="0"/>
              </a:rPr>
              <a:t> is to AJAX"</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6439030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body" idx="13"/>
          </p:nvPr>
        </p:nvSpPr>
        <p:spPr>
          <a:prstGeom prst="rect">
            <a:avLst/>
          </a:prstGeom>
        </p:spPr>
        <p:txBody>
          <a:bodyPr/>
          <a:lstStyle/>
          <a:p>
            <a:r>
              <a:t>Service Worker</a:t>
            </a:r>
          </a:p>
        </p:txBody>
      </p:sp>
      <p:pic>
        <p:nvPicPr>
          <p:cNvPr id="315" name="Screen Shot 2016-08-02 at 1.29.40 AM.png"/>
          <p:cNvPicPr>
            <a:picLocks noChangeAspect="1"/>
          </p:cNvPicPr>
          <p:nvPr/>
        </p:nvPicPr>
        <p:blipFill>
          <a:blip r:embed="rId3">
            <a:extLst/>
          </a:blip>
          <a:stretch>
            <a:fillRect/>
          </a:stretch>
        </p:blipFill>
        <p:spPr>
          <a:xfrm>
            <a:off x="945235" y="1414003"/>
            <a:ext cx="10301530" cy="6858001"/>
          </a:xfrm>
          <a:prstGeom prst="rect">
            <a:avLst/>
          </a:prstGeom>
          <a:ln w="3175">
            <a:miter lim="400000"/>
          </a:ln>
        </p:spPr>
      </p:pic>
    </p:spTree>
    <p:extLst>
      <p:ext uri="{BB962C8B-B14F-4D97-AF65-F5344CB8AC3E}">
        <p14:creationId xmlns:p14="http://schemas.microsoft.com/office/powerpoint/2010/main" val="20904778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3" name="Group 333"/>
          <p:cNvGrpSpPr/>
          <p:nvPr/>
        </p:nvGrpSpPr>
        <p:grpSpPr>
          <a:xfrm>
            <a:off x="4070145" y="856262"/>
            <a:ext cx="4811926" cy="5252172"/>
            <a:chOff x="0" y="-1512995"/>
            <a:chExt cx="9623849" cy="10504341"/>
          </a:xfrm>
        </p:grpSpPr>
        <p:sp>
          <p:nvSpPr>
            <p:cNvPr id="319" name="Shape 319"/>
            <p:cNvSpPr/>
            <p:nvPr/>
          </p:nvSpPr>
          <p:spPr>
            <a:xfrm>
              <a:off x="6675851" y="2745196"/>
              <a:ext cx="2947998" cy="756001"/>
            </a:xfrm>
            <a:prstGeom prst="leftRightArrow">
              <a:avLst>
                <a:gd name="adj1" fmla="val 50000"/>
                <a:gd name="adj2" fmla="val 50000"/>
              </a:avLst>
            </a:prstGeom>
            <a:solidFill>
              <a:srgbClr val="445963">
                <a:alpha val="73850"/>
              </a:srgbClr>
            </a:solidFill>
            <a:ln w="3175" cap="flat">
              <a:noFill/>
              <a:miter lim="400000"/>
            </a:ln>
            <a:effectLst/>
          </p:spPr>
          <p:txBody>
            <a:bodyPr wrap="square" lIns="15052" tIns="15052" rIns="15052" bIns="15052" numCol="1" anchor="ctr">
              <a:noAutofit/>
            </a:bodyPr>
            <a:lstStyle/>
            <a:p>
              <a:pPr>
                <a:defRPr sz="3400"/>
              </a:pPr>
              <a:endParaRPr sz="1700"/>
            </a:p>
          </p:txBody>
        </p:sp>
        <p:sp>
          <p:nvSpPr>
            <p:cNvPr id="320" name="Shape 320"/>
            <p:cNvSpPr/>
            <p:nvPr/>
          </p:nvSpPr>
          <p:spPr>
            <a:xfrm>
              <a:off x="2110511" y="3855"/>
              <a:ext cx="5190400" cy="95402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00" tIns="45700" rIns="45700" bIns="45700" numCol="1" anchor="ctr">
              <a:spAutoFit/>
            </a:bodyPr>
            <a:lstStyle>
              <a:lvl1pPr>
                <a:defRPr sz="5000" b="1">
                  <a:solidFill>
                    <a:schemeClr val="accent6"/>
                  </a:solidFill>
                  <a:latin typeface="+mj-lt"/>
                  <a:ea typeface="+mj-ea"/>
                  <a:cs typeface="+mj-cs"/>
                  <a:sym typeface="Helvetica"/>
                </a:defRPr>
              </a:lvl1pPr>
            </a:lstStyle>
            <a:p>
              <a:r>
                <a:rPr sz="2500"/>
                <a:t>Service worker</a:t>
              </a:r>
            </a:p>
          </p:txBody>
        </p:sp>
        <p:sp>
          <p:nvSpPr>
            <p:cNvPr id="321" name="Shape 321"/>
            <p:cNvSpPr/>
            <p:nvPr/>
          </p:nvSpPr>
          <p:spPr>
            <a:xfrm>
              <a:off x="649054" y="-1512995"/>
              <a:ext cx="8323475" cy="160035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00" tIns="45700" rIns="45700" bIns="45700" numCol="1" anchor="ctr">
              <a:spAutoFit/>
            </a:bodyPr>
            <a:lstStyle/>
            <a:p>
              <a:pPr>
                <a:spcBef>
                  <a:spcPts val="250"/>
                </a:spcBef>
                <a:defRPr sz="2800">
                  <a:solidFill>
                    <a:srgbClr val="445863"/>
                  </a:solidFill>
                  <a:latin typeface="+mj-lt"/>
                  <a:ea typeface="+mj-ea"/>
                  <a:cs typeface="+mj-cs"/>
                  <a:sym typeface="Helvetica"/>
                </a:defRPr>
              </a:pPr>
              <a:r>
                <a:rPr sz="3200">
                  <a:solidFill>
                    <a:schemeClr val="accent1"/>
                  </a:solidFill>
                </a:rPr>
                <a:t>Client side proxy </a:t>
              </a:r>
              <a:r>
                <a:rPr sz="1400"/>
                <a:t/>
              </a:r>
              <a:br>
                <a:rPr sz="1400"/>
              </a:br>
              <a:r>
                <a:rPr sz="1400"/>
                <a:t>(written in JavaScript)</a:t>
              </a:r>
            </a:p>
          </p:txBody>
        </p:sp>
        <p:grpSp>
          <p:nvGrpSpPr>
            <p:cNvPr id="326" name="Group 326"/>
            <p:cNvGrpSpPr/>
            <p:nvPr/>
          </p:nvGrpSpPr>
          <p:grpSpPr>
            <a:xfrm>
              <a:off x="3676584" y="1997734"/>
              <a:ext cx="2268417" cy="2268417"/>
              <a:chOff x="0" y="0"/>
              <a:chExt cx="2268416" cy="2268416"/>
            </a:xfrm>
          </p:grpSpPr>
          <p:sp>
            <p:nvSpPr>
              <p:cNvPr id="322" name="Shape 322"/>
              <p:cNvSpPr/>
              <p:nvPr/>
            </p:nvSpPr>
            <p:spPr>
              <a:xfrm>
                <a:off x="-1" y="-1"/>
                <a:ext cx="2268418" cy="2268418"/>
              </a:xfrm>
              <a:prstGeom prst="ellipse">
                <a:avLst/>
              </a:prstGeom>
              <a:solidFill>
                <a:srgbClr val="4285F4"/>
              </a:solidFill>
              <a:ln w="3175" cap="flat">
                <a:noFill/>
                <a:miter lim="400000"/>
              </a:ln>
              <a:effectLst/>
            </p:spPr>
            <p:txBody>
              <a:bodyPr wrap="square" lIns="15052" tIns="15052" rIns="15052" bIns="15052" numCol="1" anchor="ctr">
                <a:noAutofit/>
              </a:bodyPr>
              <a:lstStyle/>
              <a:p>
                <a:pPr>
                  <a:defRPr sz="3400"/>
                </a:pPr>
                <a:endParaRPr sz="1700"/>
              </a:p>
            </p:txBody>
          </p:sp>
          <p:grpSp>
            <p:nvGrpSpPr>
              <p:cNvPr id="325" name="Group 325"/>
              <p:cNvGrpSpPr/>
              <p:nvPr/>
            </p:nvGrpSpPr>
            <p:grpSpPr>
              <a:xfrm>
                <a:off x="415933" y="441471"/>
                <a:ext cx="1384971" cy="1381106"/>
                <a:chOff x="0" y="0"/>
                <a:chExt cx="1384970" cy="1381104"/>
              </a:xfrm>
            </p:grpSpPr>
            <p:sp>
              <p:nvSpPr>
                <p:cNvPr id="323" name="Shape 323"/>
                <p:cNvSpPr/>
                <p:nvPr/>
              </p:nvSpPr>
              <p:spPr>
                <a:xfrm>
                  <a:off x="0" y="389291"/>
                  <a:ext cx="991750" cy="991814"/>
                </a:xfrm>
                <a:custGeom>
                  <a:avLst/>
                  <a:gdLst/>
                  <a:ahLst/>
                  <a:cxnLst>
                    <a:cxn ang="0">
                      <a:pos x="wd2" y="hd2"/>
                    </a:cxn>
                    <a:cxn ang="5400000">
                      <a:pos x="wd2" y="hd2"/>
                    </a:cxn>
                    <a:cxn ang="10800000">
                      <a:pos x="wd2" y="hd2"/>
                    </a:cxn>
                    <a:cxn ang="16200000">
                      <a:pos x="wd2" y="hd2"/>
                    </a:cxn>
                  </a:cxnLst>
                  <a:rect l="0" t="0" r="r" b="b"/>
                  <a:pathLst>
                    <a:path w="21412" h="21412" extrusionOk="0">
                      <a:moveTo>
                        <a:pt x="19678" y="10469"/>
                      </a:moveTo>
                      <a:cubicBezTo>
                        <a:pt x="19678" y="9995"/>
                        <a:pt x="20016" y="9453"/>
                        <a:pt x="20490" y="9318"/>
                      </a:cubicBezTo>
                      <a:cubicBezTo>
                        <a:pt x="20829" y="9182"/>
                        <a:pt x="20829" y="9182"/>
                        <a:pt x="20829" y="9182"/>
                      </a:cubicBezTo>
                      <a:cubicBezTo>
                        <a:pt x="21303" y="9047"/>
                        <a:pt x="21506" y="8573"/>
                        <a:pt x="21371" y="8167"/>
                      </a:cubicBezTo>
                      <a:cubicBezTo>
                        <a:pt x="20761" y="6339"/>
                        <a:pt x="20761" y="6339"/>
                        <a:pt x="20761" y="6339"/>
                      </a:cubicBezTo>
                      <a:cubicBezTo>
                        <a:pt x="20626" y="5932"/>
                        <a:pt x="20152" y="5661"/>
                        <a:pt x="19745" y="5797"/>
                      </a:cubicBezTo>
                      <a:cubicBezTo>
                        <a:pt x="19339" y="5932"/>
                        <a:pt x="19339" y="5932"/>
                        <a:pt x="19339" y="5932"/>
                      </a:cubicBezTo>
                      <a:cubicBezTo>
                        <a:pt x="18933" y="6068"/>
                        <a:pt x="18324" y="5932"/>
                        <a:pt x="18053" y="5526"/>
                      </a:cubicBezTo>
                      <a:cubicBezTo>
                        <a:pt x="16902" y="4172"/>
                        <a:pt x="16902" y="4172"/>
                        <a:pt x="16902" y="4172"/>
                      </a:cubicBezTo>
                      <a:cubicBezTo>
                        <a:pt x="16563" y="3833"/>
                        <a:pt x="16428" y="3224"/>
                        <a:pt x="16631" y="2818"/>
                      </a:cubicBezTo>
                      <a:cubicBezTo>
                        <a:pt x="16834" y="2479"/>
                        <a:pt x="16834" y="2479"/>
                        <a:pt x="16834" y="2479"/>
                      </a:cubicBezTo>
                      <a:cubicBezTo>
                        <a:pt x="17037" y="2073"/>
                        <a:pt x="16834" y="1531"/>
                        <a:pt x="16428" y="1328"/>
                      </a:cubicBezTo>
                      <a:cubicBezTo>
                        <a:pt x="14735" y="515"/>
                        <a:pt x="14735" y="515"/>
                        <a:pt x="14735" y="515"/>
                      </a:cubicBezTo>
                      <a:cubicBezTo>
                        <a:pt x="14329" y="312"/>
                        <a:pt x="13855" y="448"/>
                        <a:pt x="13651" y="854"/>
                      </a:cubicBezTo>
                      <a:cubicBezTo>
                        <a:pt x="13448" y="1193"/>
                        <a:pt x="13448" y="1193"/>
                        <a:pt x="13448" y="1193"/>
                      </a:cubicBezTo>
                      <a:cubicBezTo>
                        <a:pt x="13245" y="1667"/>
                        <a:pt x="12703" y="1937"/>
                        <a:pt x="12230" y="1870"/>
                      </a:cubicBezTo>
                      <a:cubicBezTo>
                        <a:pt x="10469" y="1734"/>
                        <a:pt x="10469" y="1734"/>
                        <a:pt x="10469" y="1734"/>
                      </a:cubicBezTo>
                      <a:cubicBezTo>
                        <a:pt x="9995" y="1734"/>
                        <a:pt x="9453" y="1396"/>
                        <a:pt x="9318" y="922"/>
                      </a:cubicBezTo>
                      <a:cubicBezTo>
                        <a:pt x="9182" y="583"/>
                        <a:pt x="9182" y="583"/>
                        <a:pt x="9182" y="583"/>
                      </a:cubicBezTo>
                      <a:cubicBezTo>
                        <a:pt x="9047" y="109"/>
                        <a:pt x="8573" y="-94"/>
                        <a:pt x="8167" y="41"/>
                      </a:cubicBezTo>
                      <a:cubicBezTo>
                        <a:pt x="6339" y="651"/>
                        <a:pt x="6339" y="651"/>
                        <a:pt x="6339" y="651"/>
                      </a:cubicBezTo>
                      <a:cubicBezTo>
                        <a:pt x="5932" y="786"/>
                        <a:pt x="5661" y="1260"/>
                        <a:pt x="5797" y="1667"/>
                      </a:cubicBezTo>
                      <a:cubicBezTo>
                        <a:pt x="5932" y="2073"/>
                        <a:pt x="5932" y="2073"/>
                        <a:pt x="5932" y="2073"/>
                      </a:cubicBezTo>
                      <a:cubicBezTo>
                        <a:pt x="6068" y="2479"/>
                        <a:pt x="5865" y="3088"/>
                        <a:pt x="5526" y="3359"/>
                      </a:cubicBezTo>
                      <a:cubicBezTo>
                        <a:pt x="4104" y="4578"/>
                        <a:pt x="4104" y="4578"/>
                        <a:pt x="4104" y="4578"/>
                      </a:cubicBezTo>
                      <a:cubicBezTo>
                        <a:pt x="3766" y="4917"/>
                        <a:pt x="3156" y="5052"/>
                        <a:pt x="2750" y="4849"/>
                      </a:cubicBezTo>
                      <a:cubicBezTo>
                        <a:pt x="2344" y="4646"/>
                        <a:pt x="2344" y="4646"/>
                        <a:pt x="2344" y="4646"/>
                      </a:cubicBezTo>
                      <a:cubicBezTo>
                        <a:pt x="1937" y="4443"/>
                        <a:pt x="1463" y="4578"/>
                        <a:pt x="1260" y="4984"/>
                      </a:cubicBezTo>
                      <a:cubicBezTo>
                        <a:pt x="380" y="6677"/>
                        <a:pt x="380" y="6677"/>
                        <a:pt x="380" y="6677"/>
                      </a:cubicBezTo>
                      <a:cubicBezTo>
                        <a:pt x="177" y="7083"/>
                        <a:pt x="380" y="7625"/>
                        <a:pt x="786" y="7828"/>
                      </a:cubicBezTo>
                      <a:cubicBezTo>
                        <a:pt x="1193" y="8031"/>
                        <a:pt x="1193" y="8031"/>
                        <a:pt x="1193" y="8031"/>
                      </a:cubicBezTo>
                      <a:cubicBezTo>
                        <a:pt x="1599" y="8235"/>
                        <a:pt x="1870" y="8776"/>
                        <a:pt x="1802" y="9250"/>
                      </a:cubicBezTo>
                      <a:cubicBezTo>
                        <a:pt x="1734" y="11011"/>
                        <a:pt x="1734" y="11011"/>
                        <a:pt x="1734" y="11011"/>
                      </a:cubicBezTo>
                      <a:cubicBezTo>
                        <a:pt x="1734" y="11417"/>
                        <a:pt x="1396" y="11959"/>
                        <a:pt x="922" y="12094"/>
                      </a:cubicBezTo>
                      <a:cubicBezTo>
                        <a:pt x="583" y="12230"/>
                        <a:pt x="583" y="12230"/>
                        <a:pt x="583" y="12230"/>
                      </a:cubicBezTo>
                      <a:cubicBezTo>
                        <a:pt x="109" y="12365"/>
                        <a:pt x="-94" y="12839"/>
                        <a:pt x="41" y="13313"/>
                      </a:cubicBezTo>
                      <a:cubicBezTo>
                        <a:pt x="651" y="15073"/>
                        <a:pt x="651" y="15073"/>
                        <a:pt x="651" y="15073"/>
                      </a:cubicBezTo>
                      <a:cubicBezTo>
                        <a:pt x="786" y="15480"/>
                        <a:pt x="1260" y="15751"/>
                        <a:pt x="1667" y="15615"/>
                      </a:cubicBezTo>
                      <a:cubicBezTo>
                        <a:pt x="2073" y="15480"/>
                        <a:pt x="2073" y="15480"/>
                        <a:pt x="2073" y="15480"/>
                      </a:cubicBezTo>
                      <a:cubicBezTo>
                        <a:pt x="2479" y="15344"/>
                        <a:pt x="3088" y="15547"/>
                        <a:pt x="3359" y="15886"/>
                      </a:cubicBezTo>
                      <a:cubicBezTo>
                        <a:pt x="4510" y="17240"/>
                        <a:pt x="4510" y="17240"/>
                        <a:pt x="4510" y="17240"/>
                      </a:cubicBezTo>
                      <a:cubicBezTo>
                        <a:pt x="4849" y="17579"/>
                        <a:pt x="4984" y="18188"/>
                        <a:pt x="4781" y="18594"/>
                      </a:cubicBezTo>
                      <a:cubicBezTo>
                        <a:pt x="4578" y="18933"/>
                        <a:pt x="4578" y="18933"/>
                        <a:pt x="4578" y="18933"/>
                      </a:cubicBezTo>
                      <a:cubicBezTo>
                        <a:pt x="4375" y="19339"/>
                        <a:pt x="4578" y="19881"/>
                        <a:pt x="4984" y="20084"/>
                      </a:cubicBezTo>
                      <a:cubicBezTo>
                        <a:pt x="6677" y="20897"/>
                        <a:pt x="6677" y="20897"/>
                        <a:pt x="6677" y="20897"/>
                      </a:cubicBezTo>
                      <a:cubicBezTo>
                        <a:pt x="7083" y="21100"/>
                        <a:pt x="7557" y="20964"/>
                        <a:pt x="7761" y="20558"/>
                      </a:cubicBezTo>
                      <a:cubicBezTo>
                        <a:pt x="7964" y="20219"/>
                        <a:pt x="7964" y="20219"/>
                        <a:pt x="7964" y="20219"/>
                      </a:cubicBezTo>
                      <a:cubicBezTo>
                        <a:pt x="8167" y="19813"/>
                        <a:pt x="8709" y="19475"/>
                        <a:pt x="9182" y="19610"/>
                      </a:cubicBezTo>
                      <a:cubicBezTo>
                        <a:pt x="10943" y="19678"/>
                        <a:pt x="10943" y="19678"/>
                        <a:pt x="10943" y="19678"/>
                      </a:cubicBezTo>
                      <a:cubicBezTo>
                        <a:pt x="11417" y="19678"/>
                        <a:pt x="11959" y="20016"/>
                        <a:pt x="12094" y="20490"/>
                      </a:cubicBezTo>
                      <a:cubicBezTo>
                        <a:pt x="12230" y="20829"/>
                        <a:pt x="12230" y="20829"/>
                        <a:pt x="12230" y="20829"/>
                      </a:cubicBezTo>
                      <a:cubicBezTo>
                        <a:pt x="12365" y="21303"/>
                        <a:pt x="12839" y="21506"/>
                        <a:pt x="13245" y="21371"/>
                      </a:cubicBezTo>
                      <a:cubicBezTo>
                        <a:pt x="15073" y="20761"/>
                        <a:pt x="15073" y="20761"/>
                        <a:pt x="15073" y="20761"/>
                      </a:cubicBezTo>
                      <a:cubicBezTo>
                        <a:pt x="15480" y="20626"/>
                        <a:pt x="15751" y="20152"/>
                        <a:pt x="15615" y="19745"/>
                      </a:cubicBezTo>
                      <a:cubicBezTo>
                        <a:pt x="15480" y="19339"/>
                        <a:pt x="15480" y="19339"/>
                        <a:pt x="15480" y="19339"/>
                      </a:cubicBezTo>
                      <a:cubicBezTo>
                        <a:pt x="15344" y="18933"/>
                        <a:pt x="15547" y="18324"/>
                        <a:pt x="15886" y="18053"/>
                      </a:cubicBezTo>
                      <a:cubicBezTo>
                        <a:pt x="17240" y="16969"/>
                        <a:pt x="17240" y="16969"/>
                        <a:pt x="17240" y="16969"/>
                      </a:cubicBezTo>
                      <a:cubicBezTo>
                        <a:pt x="17511" y="16631"/>
                        <a:pt x="18120" y="16495"/>
                        <a:pt x="18527" y="16698"/>
                      </a:cubicBezTo>
                      <a:cubicBezTo>
                        <a:pt x="18865" y="16834"/>
                        <a:pt x="18865" y="16834"/>
                        <a:pt x="18865" y="16834"/>
                      </a:cubicBezTo>
                      <a:cubicBezTo>
                        <a:pt x="19272" y="17037"/>
                        <a:pt x="19745" y="16902"/>
                        <a:pt x="19949" y="16495"/>
                      </a:cubicBezTo>
                      <a:cubicBezTo>
                        <a:pt x="20829" y="14803"/>
                        <a:pt x="20829" y="14803"/>
                        <a:pt x="20829" y="14803"/>
                      </a:cubicBezTo>
                      <a:cubicBezTo>
                        <a:pt x="21032" y="14396"/>
                        <a:pt x="20829" y="13855"/>
                        <a:pt x="20423" y="13651"/>
                      </a:cubicBezTo>
                      <a:cubicBezTo>
                        <a:pt x="20152" y="13516"/>
                        <a:pt x="20152" y="13516"/>
                        <a:pt x="20152" y="13516"/>
                      </a:cubicBezTo>
                      <a:cubicBezTo>
                        <a:pt x="19745" y="13313"/>
                        <a:pt x="19475" y="12771"/>
                        <a:pt x="19542" y="12297"/>
                      </a:cubicBezTo>
                      <a:lnTo>
                        <a:pt x="19678" y="10469"/>
                      </a:lnTo>
                      <a:close/>
                      <a:moveTo>
                        <a:pt x="11417" y="14193"/>
                      </a:moveTo>
                      <a:cubicBezTo>
                        <a:pt x="9589" y="14803"/>
                        <a:pt x="7625" y="13855"/>
                        <a:pt x="7016" y="12026"/>
                      </a:cubicBezTo>
                      <a:cubicBezTo>
                        <a:pt x="6406" y="10198"/>
                        <a:pt x="7354" y="8167"/>
                        <a:pt x="9250" y="7557"/>
                      </a:cubicBezTo>
                      <a:cubicBezTo>
                        <a:pt x="11078" y="6948"/>
                        <a:pt x="13042" y="7964"/>
                        <a:pt x="13651" y="9792"/>
                      </a:cubicBezTo>
                      <a:cubicBezTo>
                        <a:pt x="14261" y="11620"/>
                        <a:pt x="13245" y="13584"/>
                        <a:pt x="11417" y="14193"/>
                      </a:cubicBezTo>
                      <a:close/>
                    </a:path>
                  </a:pathLst>
                </a:custGeom>
                <a:blipFill rotWithShape="1">
                  <a:blip r:embed="rId5"/>
                  <a:srcRect/>
                  <a:tile tx="0" ty="0" sx="100000" sy="100000" flip="none" algn="tl"/>
                </a:blipFill>
                <a:ln w="3175" cap="flat">
                  <a:noFill/>
                  <a:miter lim="400000"/>
                </a:ln>
                <a:effectLst/>
              </p:spPr>
              <p:txBody>
                <a:bodyPr wrap="square" lIns="15052" tIns="15052" rIns="15052" bIns="15052" numCol="1" anchor="t">
                  <a:noAutofit/>
                </a:bodyPr>
                <a:lstStyle/>
                <a:p>
                  <a:pPr>
                    <a:defRPr sz="1200">
                      <a:solidFill>
                        <a:srgbClr val="4285F4"/>
                      </a:solidFill>
                      <a:latin typeface="Calibri"/>
                      <a:ea typeface="Calibri"/>
                      <a:cs typeface="Calibri"/>
                      <a:sym typeface="Calibri"/>
                    </a:defRPr>
                  </a:pPr>
                  <a:endParaRPr sz="600"/>
                </a:p>
              </p:txBody>
            </p:sp>
            <p:sp>
              <p:nvSpPr>
                <p:cNvPr id="324" name="Shape 324"/>
                <p:cNvSpPr/>
                <p:nvPr/>
              </p:nvSpPr>
              <p:spPr>
                <a:xfrm>
                  <a:off x="789164" y="0"/>
                  <a:ext cx="595807" cy="595844"/>
                </a:xfrm>
                <a:custGeom>
                  <a:avLst/>
                  <a:gdLst/>
                  <a:ahLst/>
                  <a:cxnLst>
                    <a:cxn ang="0">
                      <a:pos x="wd2" y="hd2"/>
                    </a:cxn>
                    <a:cxn ang="5400000">
                      <a:pos x="wd2" y="hd2"/>
                    </a:cxn>
                    <a:cxn ang="10800000">
                      <a:pos x="wd2" y="hd2"/>
                    </a:cxn>
                    <a:cxn ang="16200000">
                      <a:pos x="wd2" y="hd2"/>
                    </a:cxn>
                  </a:cxnLst>
                  <a:rect l="0" t="0" r="r" b="b"/>
                  <a:pathLst>
                    <a:path w="21600" h="21600" extrusionOk="0">
                      <a:moveTo>
                        <a:pt x="16029" y="17962"/>
                      </a:moveTo>
                      <a:cubicBezTo>
                        <a:pt x="16484" y="17735"/>
                        <a:pt x="17053" y="17735"/>
                        <a:pt x="17394" y="17962"/>
                      </a:cubicBezTo>
                      <a:cubicBezTo>
                        <a:pt x="17735" y="18189"/>
                        <a:pt x="17735" y="18189"/>
                        <a:pt x="17735" y="18189"/>
                      </a:cubicBezTo>
                      <a:cubicBezTo>
                        <a:pt x="18076" y="18531"/>
                        <a:pt x="18644" y="18417"/>
                        <a:pt x="18872" y="18076"/>
                      </a:cubicBezTo>
                      <a:cubicBezTo>
                        <a:pt x="20008" y="16598"/>
                        <a:pt x="20008" y="16598"/>
                        <a:pt x="20008" y="16598"/>
                      </a:cubicBezTo>
                      <a:cubicBezTo>
                        <a:pt x="20236" y="16143"/>
                        <a:pt x="20122" y="15688"/>
                        <a:pt x="19781" y="15347"/>
                      </a:cubicBezTo>
                      <a:cubicBezTo>
                        <a:pt x="19554" y="15120"/>
                        <a:pt x="19554" y="15120"/>
                        <a:pt x="19554" y="15120"/>
                      </a:cubicBezTo>
                      <a:cubicBezTo>
                        <a:pt x="19099" y="14893"/>
                        <a:pt x="18985" y="14324"/>
                        <a:pt x="19099" y="13869"/>
                      </a:cubicBezTo>
                      <a:cubicBezTo>
                        <a:pt x="19554" y="12164"/>
                        <a:pt x="19554" y="12164"/>
                        <a:pt x="19554" y="12164"/>
                      </a:cubicBezTo>
                      <a:cubicBezTo>
                        <a:pt x="19667" y="11709"/>
                        <a:pt x="20008" y="11255"/>
                        <a:pt x="20463" y="11255"/>
                      </a:cubicBezTo>
                      <a:cubicBezTo>
                        <a:pt x="20918" y="11141"/>
                        <a:pt x="20918" y="11141"/>
                        <a:pt x="20918" y="11141"/>
                      </a:cubicBezTo>
                      <a:cubicBezTo>
                        <a:pt x="21373" y="11141"/>
                        <a:pt x="21600" y="10686"/>
                        <a:pt x="21600" y="10232"/>
                      </a:cubicBezTo>
                      <a:cubicBezTo>
                        <a:pt x="21259" y="8413"/>
                        <a:pt x="21259" y="8413"/>
                        <a:pt x="21259" y="8413"/>
                      </a:cubicBezTo>
                      <a:cubicBezTo>
                        <a:pt x="21259" y="7958"/>
                        <a:pt x="20804" y="7617"/>
                        <a:pt x="20349" y="7731"/>
                      </a:cubicBezTo>
                      <a:cubicBezTo>
                        <a:pt x="20008" y="7731"/>
                        <a:pt x="20008" y="7731"/>
                        <a:pt x="20008" y="7731"/>
                      </a:cubicBezTo>
                      <a:cubicBezTo>
                        <a:pt x="19554" y="7844"/>
                        <a:pt x="18985" y="7503"/>
                        <a:pt x="18758" y="7162"/>
                      </a:cubicBezTo>
                      <a:cubicBezTo>
                        <a:pt x="17848" y="5571"/>
                        <a:pt x="17848" y="5571"/>
                        <a:pt x="17848" y="5571"/>
                      </a:cubicBezTo>
                      <a:cubicBezTo>
                        <a:pt x="17621" y="5229"/>
                        <a:pt x="17621" y="4661"/>
                        <a:pt x="17848" y="4320"/>
                      </a:cubicBezTo>
                      <a:cubicBezTo>
                        <a:pt x="18076" y="3979"/>
                        <a:pt x="18076" y="3979"/>
                        <a:pt x="18076" y="3979"/>
                      </a:cubicBezTo>
                      <a:cubicBezTo>
                        <a:pt x="18417" y="3638"/>
                        <a:pt x="18303" y="3069"/>
                        <a:pt x="17962" y="2842"/>
                      </a:cubicBezTo>
                      <a:cubicBezTo>
                        <a:pt x="16484" y="1705"/>
                        <a:pt x="16484" y="1705"/>
                        <a:pt x="16484" y="1705"/>
                      </a:cubicBezTo>
                      <a:cubicBezTo>
                        <a:pt x="16143" y="1478"/>
                        <a:pt x="15575" y="1478"/>
                        <a:pt x="15347" y="1933"/>
                      </a:cubicBezTo>
                      <a:cubicBezTo>
                        <a:pt x="15120" y="2160"/>
                        <a:pt x="15120" y="2160"/>
                        <a:pt x="15120" y="2160"/>
                      </a:cubicBezTo>
                      <a:cubicBezTo>
                        <a:pt x="14779" y="2501"/>
                        <a:pt x="14211" y="2728"/>
                        <a:pt x="13756" y="2615"/>
                      </a:cubicBezTo>
                      <a:cubicBezTo>
                        <a:pt x="12051" y="2160"/>
                        <a:pt x="12051" y="2160"/>
                        <a:pt x="12051" y="2160"/>
                      </a:cubicBezTo>
                      <a:cubicBezTo>
                        <a:pt x="11596" y="2046"/>
                        <a:pt x="11141" y="1592"/>
                        <a:pt x="11027" y="1137"/>
                      </a:cubicBezTo>
                      <a:cubicBezTo>
                        <a:pt x="11027" y="796"/>
                        <a:pt x="11027" y="796"/>
                        <a:pt x="11027" y="796"/>
                      </a:cubicBezTo>
                      <a:cubicBezTo>
                        <a:pt x="10914" y="341"/>
                        <a:pt x="10573" y="0"/>
                        <a:pt x="10118" y="0"/>
                      </a:cubicBezTo>
                      <a:cubicBezTo>
                        <a:pt x="8299" y="341"/>
                        <a:pt x="8299" y="341"/>
                        <a:pt x="8299" y="341"/>
                      </a:cubicBezTo>
                      <a:cubicBezTo>
                        <a:pt x="7844" y="341"/>
                        <a:pt x="7503" y="796"/>
                        <a:pt x="7503" y="1251"/>
                      </a:cubicBezTo>
                      <a:cubicBezTo>
                        <a:pt x="7617" y="1705"/>
                        <a:pt x="7617" y="1705"/>
                        <a:pt x="7617" y="1705"/>
                      </a:cubicBezTo>
                      <a:cubicBezTo>
                        <a:pt x="7731" y="2160"/>
                        <a:pt x="7389" y="2728"/>
                        <a:pt x="6935" y="2956"/>
                      </a:cubicBezTo>
                      <a:cubicBezTo>
                        <a:pt x="5571" y="3752"/>
                        <a:pt x="5571" y="3752"/>
                        <a:pt x="5571" y="3752"/>
                      </a:cubicBezTo>
                      <a:cubicBezTo>
                        <a:pt x="5116" y="4093"/>
                        <a:pt x="4547" y="4093"/>
                        <a:pt x="4206" y="3752"/>
                      </a:cubicBezTo>
                      <a:cubicBezTo>
                        <a:pt x="3865" y="3524"/>
                        <a:pt x="3865" y="3524"/>
                        <a:pt x="3865" y="3524"/>
                      </a:cubicBezTo>
                      <a:cubicBezTo>
                        <a:pt x="3524" y="3297"/>
                        <a:pt x="2956" y="3411"/>
                        <a:pt x="2728" y="3752"/>
                      </a:cubicBezTo>
                      <a:cubicBezTo>
                        <a:pt x="1592" y="5229"/>
                        <a:pt x="1592" y="5229"/>
                        <a:pt x="1592" y="5229"/>
                      </a:cubicBezTo>
                      <a:cubicBezTo>
                        <a:pt x="1364" y="5571"/>
                        <a:pt x="1478" y="6139"/>
                        <a:pt x="1819" y="6366"/>
                      </a:cubicBezTo>
                      <a:cubicBezTo>
                        <a:pt x="2160" y="6594"/>
                        <a:pt x="2160" y="6594"/>
                        <a:pt x="2160" y="6594"/>
                      </a:cubicBezTo>
                      <a:cubicBezTo>
                        <a:pt x="2501" y="6821"/>
                        <a:pt x="2615" y="7389"/>
                        <a:pt x="2501" y="7844"/>
                      </a:cubicBezTo>
                      <a:cubicBezTo>
                        <a:pt x="2046" y="9549"/>
                        <a:pt x="2046" y="9549"/>
                        <a:pt x="2046" y="9549"/>
                      </a:cubicBezTo>
                      <a:cubicBezTo>
                        <a:pt x="2046" y="10004"/>
                        <a:pt x="1592" y="10459"/>
                        <a:pt x="1137" y="10573"/>
                      </a:cubicBezTo>
                      <a:cubicBezTo>
                        <a:pt x="796" y="10573"/>
                        <a:pt x="796" y="10573"/>
                        <a:pt x="796" y="10573"/>
                      </a:cubicBezTo>
                      <a:cubicBezTo>
                        <a:pt x="341" y="10686"/>
                        <a:pt x="0" y="11027"/>
                        <a:pt x="0" y="11482"/>
                      </a:cubicBezTo>
                      <a:cubicBezTo>
                        <a:pt x="341" y="13301"/>
                        <a:pt x="341" y="13301"/>
                        <a:pt x="341" y="13301"/>
                      </a:cubicBezTo>
                      <a:cubicBezTo>
                        <a:pt x="341" y="13756"/>
                        <a:pt x="796" y="14097"/>
                        <a:pt x="1251" y="14097"/>
                      </a:cubicBezTo>
                      <a:cubicBezTo>
                        <a:pt x="1592" y="13983"/>
                        <a:pt x="1592" y="13983"/>
                        <a:pt x="1592" y="13983"/>
                      </a:cubicBezTo>
                      <a:cubicBezTo>
                        <a:pt x="2046" y="13983"/>
                        <a:pt x="2615" y="14211"/>
                        <a:pt x="2842" y="14665"/>
                      </a:cubicBezTo>
                      <a:cubicBezTo>
                        <a:pt x="3752" y="16143"/>
                        <a:pt x="3752" y="16143"/>
                        <a:pt x="3752" y="16143"/>
                      </a:cubicBezTo>
                      <a:cubicBezTo>
                        <a:pt x="3979" y="16484"/>
                        <a:pt x="3979" y="17166"/>
                        <a:pt x="3752" y="17507"/>
                      </a:cubicBezTo>
                      <a:cubicBezTo>
                        <a:pt x="3524" y="17735"/>
                        <a:pt x="3524" y="17735"/>
                        <a:pt x="3524" y="17735"/>
                      </a:cubicBezTo>
                      <a:cubicBezTo>
                        <a:pt x="3183" y="18189"/>
                        <a:pt x="3297" y="18644"/>
                        <a:pt x="3638" y="18985"/>
                      </a:cubicBezTo>
                      <a:cubicBezTo>
                        <a:pt x="5116" y="20008"/>
                        <a:pt x="5116" y="20008"/>
                        <a:pt x="5116" y="20008"/>
                      </a:cubicBezTo>
                      <a:cubicBezTo>
                        <a:pt x="5457" y="20349"/>
                        <a:pt x="6025" y="20236"/>
                        <a:pt x="6253" y="19895"/>
                      </a:cubicBezTo>
                      <a:cubicBezTo>
                        <a:pt x="6480" y="19554"/>
                        <a:pt x="6480" y="19554"/>
                        <a:pt x="6480" y="19554"/>
                      </a:cubicBezTo>
                      <a:cubicBezTo>
                        <a:pt x="6821" y="19213"/>
                        <a:pt x="7389" y="18985"/>
                        <a:pt x="7844" y="19213"/>
                      </a:cubicBezTo>
                      <a:cubicBezTo>
                        <a:pt x="9436" y="19667"/>
                        <a:pt x="9436" y="19667"/>
                        <a:pt x="9436" y="19667"/>
                      </a:cubicBezTo>
                      <a:cubicBezTo>
                        <a:pt x="9891" y="19667"/>
                        <a:pt x="10345" y="20122"/>
                        <a:pt x="10345" y="20577"/>
                      </a:cubicBezTo>
                      <a:cubicBezTo>
                        <a:pt x="10459" y="20918"/>
                        <a:pt x="10459" y="20918"/>
                        <a:pt x="10459" y="20918"/>
                      </a:cubicBezTo>
                      <a:cubicBezTo>
                        <a:pt x="10459" y="21373"/>
                        <a:pt x="10914" y="21600"/>
                        <a:pt x="11368" y="21600"/>
                      </a:cubicBezTo>
                      <a:cubicBezTo>
                        <a:pt x="13187" y="21259"/>
                        <a:pt x="13187" y="21259"/>
                        <a:pt x="13187" y="21259"/>
                      </a:cubicBezTo>
                      <a:cubicBezTo>
                        <a:pt x="13642" y="21259"/>
                        <a:pt x="13983" y="20804"/>
                        <a:pt x="13869" y="20349"/>
                      </a:cubicBezTo>
                      <a:cubicBezTo>
                        <a:pt x="13869" y="20122"/>
                        <a:pt x="13869" y="20122"/>
                        <a:pt x="13869" y="20122"/>
                      </a:cubicBezTo>
                      <a:cubicBezTo>
                        <a:pt x="13756" y="19667"/>
                        <a:pt x="14097" y="19099"/>
                        <a:pt x="14438" y="18872"/>
                      </a:cubicBezTo>
                      <a:lnTo>
                        <a:pt x="16029" y="17962"/>
                      </a:lnTo>
                      <a:close/>
                      <a:moveTo>
                        <a:pt x="8413" y="13415"/>
                      </a:moveTo>
                      <a:cubicBezTo>
                        <a:pt x="6821" y="12278"/>
                        <a:pt x="6594" y="10118"/>
                        <a:pt x="7731" y="8640"/>
                      </a:cubicBezTo>
                      <a:cubicBezTo>
                        <a:pt x="8867" y="7162"/>
                        <a:pt x="10914" y="6821"/>
                        <a:pt x="12505" y="7958"/>
                      </a:cubicBezTo>
                      <a:cubicBezTo>
                        <a:pt x="13983" y="9095"/>
                        <a:pt x="14324" y="11255"/>
                        <a:pt x="13187" y="12733"/>
                      </a:cubicBezTo>
                      <a:cubicBezTo>
                        <a:pt x="12051" y="14211"/>
                        <a:pt x="9891" y="14552"/>
                        <a:pt x="8413" y="13415"/>
                      </a:cubicBezTo>
                      <a:close/>
                    </a:path>
                  </a:pathLst>
                </a:custGeom>
                <a:blipFill rotWithShape="1">
                  <a:blip r:embed="rId5"/>
                  <a:srcRect/>
                  <a:tile tx="0" ty="0" sx="100000" sy="100000" flip="none" algn="tl"/>
                </a:blipFill>
                <a:ln w="3175" cap="flat">
                  <a:noFill/>
                  <a:miter lim="400000"/>
                </a:ln>
                <a:effectLst/>
              </p:spPr>
              <p:txBody>
                <a:bodyPr wrap="square" lIns="15052" tIns="15052" rIns="15052" bIns="15052" numCol="1" anchor="t">
                  <a:noAutofit/>
                </a:bodyPr>
                <a:lstStyle/>
                <a:p>
                  <a:pPr>
                    <a:defRPr sz="1200">
                      <a:solidFill>
                        <a:srgbClr val="4285F4"/>
                      </a:solidFill>
                      <a:latin typeface="Calibri"/>
                      <a:ea typeface="Calibri"/>
                      <a:cs typeface="Calibri"/>
                      <a:sym typeface="Calibri"/>
                    </a:defRPr>
                  </a:pPr>
                  <a:endParaRPr sz="600"/>
                </a:p>
              </p:txBody>
            </p:sp>
          </p:grpSp>
        </p:grpSp>
        <p:sp>
          <p:nvSpPr>
            <p:cNvPr id="327" name="Shape 327"/>
            <p:cNvSpPr/>
            <p:nvPr/>
          </p:nvSpPr>
          <p:spPr>
            <a:xfrm rot="5400000">
              <a:off x="4215074" y="4719663"/>
              <a:ext cx="1194401" cy="736801"/>
            </a:xfrm>
            <a:prstGeom prst="leftRightArrow">
              <a:avLst>
                <a:gd name="adj1" fmla="val 50000"/>
                <a:gd name="adj2" fmla="val 50000"/>
              </a:avLst>
            </a:prstGeom>
            <a:solidFill>
              <a:srgbClr val="445963">
                <a:alpha val="73850"/>
              </a:srgbClr>
            </a:solidFill>
            <a:ln w="3175" cap="flat">
              <a:noFill/>
              <a:miter lim="400000"/>
            </a:ln>
            <a:effectLst/>
          </p:spPr>
          <p:txBody>
            <a:bodyPr wrap="square" lIns="15052" tIns="15052" rIns="15052" bIns="15052" numCol="1" anchor="ctr">
              <a:noAutofit/>
            </a:bodyPr>
            <a:lstStyle/>
            <a:p>
              <a:pPr>
                <a:defRPr sz="3400"/>
              </a:pPr>
              <a:endParaRPr sz="1700"/>
            </a:p>
          </p:txBody>
        </p:sp>
        <p:sp>
          <p:nvSpPr>
            <p:cNvPr id="328" name="Shape 328"/>
            <p:cNvSpPr/>
            <p:nvPr/>
          </p:nvSpPr>
          <p:spPr>
            <a:xfrm>
              <a:off x="2395191" y="5542961"/>
              <a:ext cx="4831202" cy="95402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00" tIns="45700" rIns="45700" bIns="45700" numCol="1" anchor="ctr">
              <a:spAutoFit/>
            </a:bodyPr>
            <a:lstStyle>
              <a:lvl1pPr>
                <a:spcBef>
                  <a:spcPts val="500"/>
                </a:spcBef>
                <a:defRPr sz="5000" b="1">
                  <a:solidFill>
                    <a:srgbClr val="445963"/>
                  </a:solidFill>
                  <a:latin typeface="Source Sans Pro"/>
                  <a:ea typeface="Source Sans Pro"/>
                  <a:cs typeface="Source Sans Pro"/>
                  <a:sym typeface="Source Sans Pro"/>
                </a:defRPr>
              </a:lvl1pPr>
            </a:lstStyle>
            <a:p>
              <a:r>
                <a:rPr sz="2500"/>
                <a:t>Cache</a:t>
              </a:r>
            </a:p>
          </p:txBody>
        </p:sp>
        <p:grpSp>
          <p:nvGrpSpPr>
            <p:cNvPr id="331" name="Group 331"/>
            <p:cNvGrpSpPr/>
            <p:nvPr/>
          </p:nvGrpSpPr>
          <p:grpSpPr>
            <a:xfrm>
              <a:off x="3677757" y="6722743"/>
              <a:ext cx="2268604" cy="2268603"/>
              <a:chOff x="0" y="0"/>
              <a:chExt cx="2268602" cy="2268602"/>
            </a:xfrm>
          </p:grpSpPr>
          <p:sp>
            <p:nvSpPr>
              <p:cNvPr id="329" name="Shape 329"/>
              <p:cNvSpPr/>
              <p:nvPr/>
            </p:nvSpPr>
            <p:spPr>
              <a:xfrm>
                <a:off x="0" y="0"/>
                <a:ext cx="2268603" cy="2268603"/>
              </a:xfrm>
              <a:prstGeom prst="ellipse">
                <a:avLst/>
              </a:prstGeom>
              <a:solidFill>
                <a:srgbClr val="4285F4"/>
              </a:solidFill>
              <a:ln w="3175" cap="flat">
                <a:noFill/>
                <a:miter lim="400000"/>
              </a:ln>
              <a:effectLst/>
            </p:spPr>
            <p:txBody>
              <a:bodyPr wrap="square" lIns="15052" tIns="15052" rIns="15052" bIns="15052" numCol="1" anchor="ctr">
                <a:noAutofit/>
              </a:bodyPr>
              <a:lstStyle/>
              <a:p>
                <a:pPr>
                  <a:defRPr sz="3400"/>
                </a:pPr>
                <a:endParaRPr sz="1700"/>
              </a:p>
            </p:txBody>
          </p:sp>
          <p:pic>
            <p:nvPicPr>
              <p:cNvPr id="330" name="image27.png" descr="data-storage-device.png"/>
              <p:cNvPicPr>
                <a:picLocks noChangeAspect="1"/>
              </p:cNvPicPr>
              <p:nvPr/>
            </p:nvPicPr>
            <p:blipFill>
              <a:blip r:embed="rId6">
                <a:extLst/>
              </a:blip>
              <a:stretch>
                <a:fillRect/>
              </a:stretch>
            </p:blipFill>
            <p:spPr>
              <a:xfrm>
                <a:off x="528933" y="541989"/>
                <a:ext cx="1219201" cy="1219201"/>
              </a:xfrm>
              <a:prstGeom prst="rect">
                <a:avLst/>
              </a:prstGeom>
              <a:ln w="3175" cap="flat">
                <a:noFill/>
                <a:miter lim="400000"/>
              </a:ln>
              <a:effectLst/>
            </p:spPr>
          </p:pic>
        </p:grpSp>
        <p:sp>
          <p:nvSpPr>
            <p:cNvPr id="332" name="Shape 332"/>
            <p:cNvSpPr/>
            <p:nvPr/>
          </p:nvSpPr>
          <p:spPr>
            <a:xfrm>
              <a:off x="0" y="2754713"/>
              <a:ext cx="2948001" cy="756001"/>
            </a:xfrm>
            <a:prstGeom prst="leftRightArrow">
              <a:avLst>
                <a:gd name="adj1" fmla="val 50000"/>
                <a:gd name="adj2" fmla="val 50000"/>
              </a:avLst>
            </a:prstGeom>
            <a:solidFill>
              <a:srgbClr val="445963">
                <a:alpha val="73850"/>
              </a:srgbClr>
            </a:solidFill>
            <a:ln w="3175" cap="flat">
              <a:noFill/>
              <a:miter lim="400000"/>
            </a:ln>
            <a:effectLst/>
          </p:spPr>
          <p:txBody>
            <a:bodyPr wrap="square" lIns="15052" tIns="15052" rIns="15052" bIns="15052" numCol="1" anchor="ctr">
              <a:noAutofit/>
            </a:bodyPr>
            <a:lstStyle/>
            <a:p>
              <a:pPr>
                <a:defRPr sz="3400"/>
              </a:pPr>
              <a:endParaRPr sz="1700"/>
            </a:p>
          </p:txBody>
        </p:sp>
      </p:grpSp>
      <p:sp>
        <p:nvSpPr>
          <p:cNvPr id="334" name="Shape 334"/>
          <p:cNvSpPr/>
          <p:nvPr/>
        </p:nvSpPr>
        <p:spPr>
          <a:xfrm>
            <a:off x="8606333" y="1666327"/>
            <a:ext cx="2415601" cy="477013"/>
          </a:xfrm>
          <a:prstGeom prst="rect">
            <a:avLst/>
          </a:prstGeom>
          <a:ln w="3175">
            <a:miter lim="400000"/>
          </a:ln>
          <a:extLst>
            <a:ext uri="{C572A759-6A51-4108-AA02-DFA0A04FC94B}">
              <ma14:wrappingTextBoxFlag xmlns:ma14="http://schemas.microsoft.com/office/mac/drawingml/2011/main" val="1"/>
            </a:ext>
          </a:extLst>
        </p:spPr>
        <p:txBody>
          <a:bodyPr lIns="45700" tIns="45700" rIns="45700" bIns="45700" anchor="ctr">
            <a:spAutoFit/>
          </a:bodyPr>
          <a:lstStyle>
            <a:lvl1pPr>
              <a:spcBef>
                <a:spcPts val="500"/>
              </a:spcBef>
              <a:defRPr sz="5000" b="1">
                <a:solidFill>
                  <a:srgbClr val="445963"/>
                </a:solidFill>
                <a:latin typeface="Source Sans Pro"/>
                <a:ea typeface="Source Sans Pro"/>
                <a:cs typeface="Source Sans Pro"/>
                <a:sym typeface="Source Sans Pro"/>
              </a:defRPr>
            </a:lvl1pPr>
          </a:lstStyle>
          <a:p>
            <a:r>
              <a:rPr sz="2500"/>
              <a:t>Web server</a:t>
            </a:r>
          </a:p>
        </p:txBody>
      </p:sp>
      <p:grpSp>
        <p:nvGrpSpPr>
          <p:cNvPr id="337" name="Group 337"/>
          <p:cNvGrpSpPr/>
          <p:nvPr/>
        </p:nvGrpSpPr>
        <p:grpSpPr>
          <a:xfrm>
            <a:off x="9246006" y="2611627"/>
            <a:ext cx="1134206" cy="1134206"/>
            <a:chOff x="0" y="0"/>
            <a:chExt cx="2268410" cy="2268410"/>
          </a:xfrm>
        </p:grpSpPr>
        <p:sp>
          <p:nvSpPr>
            <p:cNvPr id="335" name="Shape 335"/>
            <p:cNvSpPr/>
            <p:nvPr/>
          </p:nvSpPr>
          <p:spPr>
            <a:xfrm>
              <a:off x="0" y="0"/>
              <a:ext cx="2268411" cy="2268411"/>
            </a:xfrm>
            <a:prstGeom prst="ellipse">
              <a:avLst/>
            </a:prstGeom>
            <a:solidFill>
              <a:srgbClr val="4285F4"/>
            </a:solidFill>
            <a:ln w="3175" cap="flat">
              <a:noFill/>
              <a:miter lim="400000"/>
            </a:ln>
            <a:effectLst/>
          </p:spPr>
          <p:txBody>
            <a:bodyPr wrap="square" lIns="15052" tIns="15052" rIns="15052" bIns="15052" numCol="1" anchor="ctr">
              <a:noAutofit/>
            </a:bodyPr>
            <a:lstStyle/>
            <a:p>
              <a:pPr>
                <a:defRPr sz="3400"/>
              </a:pPr>
              <a:endParaRPr sz="1700"/>
            </a:p>
          </p:txBody>
        </p:sp>
        <p:sp>
          <p:nvSpPr>
            <p:cNvPr id="336" name="Shape 336"/>
            <p:cNvSpPr/>
            <p:nvPr/>
          </p:nvSpPr>
          <p:spPr>
            <a:xfrm>
              <a:off x="413636" y="726330"/>
              <a:ext cx="1389330" cy="795172"/>
            </a:xfrm>
            <a:custGeom>
              <a:avLst/>
              <a:gdLst/>
              <a:ahLst/>
              <a:cxnLst>
                <a:cxn ang="0">
                  <a:pos x="wd2" y="hd2"/>
                </a:cxn>
                <a:cxn ang="5400000">
                  <a:pos x="wd2" y="hd2"/>
                </a:cxn>
                <a:cxn ang="10800000">
                  <a:pos x="wd2" y="hd2"/>
                </a:cxn>
                <a:cxn ang="16200000">
                  <a:pos x="wd2" y="hd2"/>
                </a:cxn>
              </a:cxnLst>
              <a:rect l="0" t="0" r="r" b="b"/>
              <a:pathLst>
                <a:path w="21600" h="21600" extrusionOk="0">
                  <a:moveTo>
                    <a:pt x="19136" y="10867"/>
                  </a:moveTo>
                  <a:cubicBezTo>
                    <a:pt x="19097" y="10867"/>
                    <a:pt x="19059" y="10867"/>
                    <a:pt x="19020" y="10867"/>
                  </a:cubicBezTo>
                  <a:cubicBezTo>
                    <a:pt x="18943" y="8100"/>
                    <a:pt x="17519" y="5805"/>
                    <a:pt x="15748" y="5805"/>
                  </a:cubicBezTo>
                  <a:cubicBezTo>
                    <a:pt x="15440" y="5805"/>
                    <a:pt x="15132" y="5873"/>
                    <a:pt x="14862" y="6007"/>
                  </a:cubicBezTo>
                  <a:cubicBezTo>
                    <a:pt x="14439" y="2565"/>
                    <a:pt x="12706" y="0"/>
                    <a:pt x="10627" y="0"/>
                  </a:cubicBezTo>
                  <a:cubicBezTo>
                    <a:pt x="8471" y="0"/>
                    <a:pt x="6699" y="2768"/>
                    <a:pt x="6353" y="6345"/>
                  </a:cubicBezTo>
                  <a:cubicBezTo>
                    <a:pt x="5891" y="6142"/>
                    <a:pt x="5429" y="6007"/>
                    <a:pt x="4928" y="6007"/>
                  </a:cubicBezTo>
                  <a:cubicBezTo>
                    <a:pt x="2233" y="6007"/>
                    <a:pt x="0" y="9518"/>
                    <a:pt x="0" y="13770"/>
                  </a:cubicBezTo>
                  <a:cubicBezTo>
                    <a:pt x="0" y="18023"/>
                    <a:pt x="2233" y="21532"/>
                    <a:pt x="4928" y="21532"/>
                  </a:cubicBezTo>
                  <a:cubicBezTo>
                    <a:pt x="6122" y="21532"/>
                    <a:pt x="7239" y="20858"/>
                    <a:pt x="8086" y="19710"/>
                  </a:cubicBezTo>
                  <a:cubicBezTo>
                    <a:pt x="8740" y="20858"/>
                    <a:pt x="9626" y="21600"/>
                    <a:pt x="10627" y="21600"/>
                  </a:cubicBezTo>
                  <a:cubicBezTo>
                    <a:pt x="11589" y="21600"/>
                    <a:pt x="12475" y="20858"/>
                    <a:pt x="13129" y="19777"/>
                  </a:cubicBezTo>
                  <a:cubicBezTo>
                    <a:pt x="13668" y="20317"/>
                    <a:pt x="14284" y="20655"/>
                    <a:pt x="14978" y="20655"/>
                  </a:cubicBezTo>
                  <a:cubicBezTo>
                    <a:pt x="16017" y="20655"/>
                    <a:pt x="16980" y="19845"/>
                    <a:pt x="17634" y="18563"/>
                  </a:cubicBezTo>
                  <a:cubicBezTo>
                    <a:pt x="18058" y="19102"/>
                    <a:pt x="18558" y="19507"/>
                    <a:pt x="19136" y="19507"/>
                  </a:cubicBezTo>
                  <a:cubicBezTo>
                    <a:pt x="20483" y="19507"/>
                    <a:pt x="21600" y="17550"/>
                    <a:pt x="21600" y="15188"/>
                  </a:cubicBezTo>
                  <a:cubicBezTo>
                    <a:pt x="21600" y="12825"/>
                    <a:pt x="20483" y="10867"/>
                    <a:pt x="19136" y="10867"/>
                  </a:cubicBezTo>
                  <a:close/>
                </a:path>
              </a:pathLst>
            </a:custGeom>
            <a:blipFill rotWithShape="1">
              <a:blip r:embed="rId5"/>
              <a:srcRect/>
              <a:tile tx="0" ty="0" sx="100000" sy="100000" flip="none" algn="tl"/>
            </a:blipFill>
            <a:ln w="3175" cap="flat">
              <a:noFill/>
              <a:miter lim="400000"/>
            </a:ln>
            <a:effectLst/>
          </p:spPr>
          <p:txBody>
            <a:bodyPr wrap="square" lIns="15052" tIns="15052" rIns="15052" bIns="15052" numCol="1" anchor="t">
              <a:noAutofit/>
            </a:bodyPr>
            <a:lstStyle/>
            <a:p>
              <a:pPr>
                <a:defRPr sz="1200">
                  <a:solidFill>
                    <a:srgbClr val="4285F4"/>
                  </a:solidFill>
                  <a:latin typeface="Calibri"/>
                  <a:ea typeface="Calibri"/>
                  <a:cs typeface="Calibri"/>
                  <a:sym typeface="Calibri"/>
                </a:defRPr>
              </a:pPr>
              <a:endParaRPr sz="600"/>
            </a:p>
          </p:txBody>
        </p:sp>
      </p:grpSp>
      <p:pic>
        <p:nvPicPr>
          <p:cNvPr id="338" name="flipkart - offline.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609416" y="1685741"/>
            <a:ext cx="1997549" cy="3548278"/>
          </a:xfrm>
          <a:prstGeom prst="rect">
            <a:avLst/>
          </a:prstGeom>
          <a:ln w="12700">
            <a:miter lim="400000"/>
          </a:ln>
        </p:spPr>
      </p:pic>
      <p:pic>
        <p:nvPicPr>
          <p:cNvPr id="339" name="Nexus5xFINALnoUI.png"/>
          <p:cNvPicPr>
            <a:picLocks noChangeAspect="1"/>
          </p:cNvPicPr>
          <p:nvPr/>
        </p:nvPicPr>
        <p:blipFill>
          <a:blip r:embed="rId8">
            <a:extLst/>
          </a:blip>
          <a:srcRect l="23" r="23"/>
          <a:stretch>
            <a:fillRect/>
          </a:stretch>
        </p:blipFill>
        <p:spPr>
          <a:xfrm>
            <a:off x="1510138" y="1258441"/>
            <a:ext cx="2196071" cy="4418029"/>
          </a:xfrm>
          <a:prstGeom prst="rect">
            <a:avLst/>
          </a:prstGeom>
          <a:ln w="3175">
            <a:miter lim="400000"/>
          </a:ln>
        </p:spPr>
      </p:pic>
    </p:spTree>
    <p:extLst>
      <p:ext uri="{BB962C8B-B14F-4D97-AF65-F5344CB8AC3E}">
        <p14:creationId xmlns:p14="http://schemas.microsoft.com/office/powerpoint/2010/main" val="206481481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1713556" fill="hold"/>
                                        <p:tgtEl>
                                          <p:spTgt spid="3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3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body" idx="13"/>
          </p:nvPr>
        </p:nvSpPr>
        <p:spPr>
          <a:prstGeom prst="rect">
            <a:avLst/>
          </a:prstGeom>
        </p:spPr>
        <p:txBody>
          <a:bodyPr/>
          <a:lstStyle/>
          <a:p>
            <a:r>
              <a:t>Service Worker Life Cycle</a:t>
            </a:r>
          </a:p>
        </p:txBody>
      </p:sp>
      <p:grpSp>
        <p:nvGrpSpPr>
          <p:cNvPr id="347" name="Group 347"/>
          <p:cNvGrpSpPr/>
          <p:nvPr/>
        </p:nvGrpSpPr>
        <p:grpSpPr>
          <a:xfrm>
            <a:off x="6014812" y="2614391"/>
            <a:ext cx="5910525" cy="1629220"/>
            <a:chOff x="-3907" y="2152587"/>
            <a:chExt cx="11821048" cy="3258437"/>
          </a:xfrm>
        </p:grpSpPr>
        <p:sp>
          <p:nvSpPr>
            <p:cNvPr id="344" name="Shape 344"/>
            <p:cNvSpPr/>
            <p:nvPr/>
          </p:nvSpPr>
          <p:spPr>
            <a:xfrm>
              <a:off x="1" y="2152587"/>
              <a:ext cx="1181714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dirty="0"/>
                <a:t>Adds app-like lifecycle to a page</a:t>
              </a:r>
            </a:p>
          </p:txBody>
        </p:sp>
        <p:sp>
          <p:nvSpPr>
            <p:cNvPr id="345" name="Shape 345"/>
            <p:cNvSpPr/>
            <p:nvPr/>
          </p:nvSpPr>
          <p:spPr>
            <a:xfrm>
              <a:off x="1" y="3405840"/>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Wakes up only when the OS says</a:t>
              </a:r>
            </a:p>
          </p:txBody>
        </p:sp>
        <p:sp>
          <p:nvSpPr>
            <p:cNvPr id="346" name="Shape 346"/>
            <p:cNvSpPr/>
            <p:nvPr/>
          </p:nvSpPr>
          <p:spPr>
            <a:xfrm>
              <a:off x="-3907" y="4659093"/>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Only responds to system events</a:t>
              </a:r>
            </a:p>
          </p:txBody>
        </p:sp>
      </p:grpSp>
      <p:sp>
        <p:nvSpPr>
          <p:cNvPr id="348" name="Shape 348"/>
          <p:cNvSpPr/>
          <p:nvPr/>
        </p:nvSpPr>
        <p:spPr>
          <a:xfrm>
            <a:off x="2701410" y="5333367"/>
            <a:ext cx="472378" cy="472378"/>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49" name="Shape 349"/>
          <p:cNvSpPr/>
          <p:nvPr/>
        </p:nvSpPr>
        <p:spPr>
          <a:xfrm>
            <a:off x="246749" y="3482132"/>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350" name="Shape 350"/>
          <p:cNvSpPr/>
          <p:nvPr/>
        </p:nvSpPr>
        <p:spPr>
          <a:xfrm>
            <a:off x="3142349" y="3482132"/>
            <a:ext cx="2486099" cy="635001"/>
          </a:xfrm>
          <a:prstGeom prst="roundRect">
            <a:avLst>
              <a:gd name="adj" fmla="val 15000"/>
            </a:avLst>
          </a:prstGeom>
          <a:solidFill>
            <a:srgbClr val="F15B4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351" name="Shape 351"/>
          <p:cNvSpPr/>
          <p:nvPr/>
        </p:nvSpPr>
        <p:spPr>
          <a:xfrm>
            <a:off x="246749" y="4662081"/>
            <a:ext cx="2486099" cy="635001"/>
          </a:xfrm>
          <a:prstGeom prst="roundRect">
            <a:avLst>
              <a:gd name="adj" fmla="val 15000"/>
            </a:avLst>
          </a:prstGeom>
          <a:solidFill>
            <a:srgbClr val="FFCA28"/>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352" name="Shape 352"/>
          <p:cNvSpPr/>
          <p:nvPr/>
        </p:nvSpPr>
        <p:spPr>
          <a:xfrm>
            <a:off x="246749" y="5842029"/>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353" name="Shape 353"/>
          <p:cNvSpPr/>
          <p:nvPr/>
        </p:nvSpPr>
        <p:spPr>
          <a:xfrm>
            <a:off x="3142349" y="5842029"/>
            <a:ext cx="2486099" cy="635001"/>
          </a:xfrm>
          <a:prstGeom prst="roundRect">
            <a:avLst>
              <a:gd name="adj" fmla="val 15000"/>
            </a:avLst>
          </a:prstGeom>
          <a:solidFill>
            <a:srgbClr val="F15B4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354" name="Shape 354"/>
          <p:cNvSpPr/>
          <p:nvPr/>
        </p:nvSpPr>
        <p:spPr>
          <a:xfrm flipV="1">
            <a:off x="1470515" y="2867799"/>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55" name="Shape 355"/>
          <p:cNvSpPr/>
          <p:nvPr/>
        </p:nvSpPr>
        <p:spPr>
          <a:xfrm flipH="1">
            <a:off x="1489798" y="2853079"/>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56" name="Shape 356"/>
          <p:cNvSpPr/>
          <p:nvPr/>
        </p:nvSpPr>
        <p:spPr>
          <a:xfrm flipV="1">
            <a:off x="3546277" y="2867607"/>
            <a:ext cx="843103"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57" name="Shape 357"/>
          <p:cNvSpPr/>
          <p:nvPr/>
        </p:nvSpPr>
        <p:spPr>
          <a:xfrm>
            <a:off x="4385399" y="2852501"/>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58" name="Shape 358"/>
          <p:cNvSpPr/>
          <p:nvPr/>
        </p:nvSpPr>
        <p:spPr>
          <a:xfrm>
            <a:off x="1694549" y="2550107"/>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359" name="Shape 359"/>
          <p:cNvSpPr/>
          <p:nvPr/>
        </p:nvSpPr>
        <p:spPr>
          <a:xfrm>
            <a:off x="1489799" y="4196697"/>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60" name="Shape 360"/>
          <p:cNvSpPr/>
          <p:nvPr/>
        </p:nvSpPr>
        <p:spPr>
          <a:xfrm>
            <a:off x="1489799" y="5376646"/>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61" name="Shape 361"/>
          <p:cNvSpPr/>
          <p:nvPr/>
        </p:nvSpPr>
        <p:spPr>
          <a:xfrm>
            <a:off x="1694549" y="1491670"/>
            <a:ext cx="2486099" cy="635001"/>
          </a:xfrm>
          <a:prstGeom prst="roundRect">
            <a:avLst>
              <a:gd name="adj" fmla="val 15000"/>
            </a:avLst>
          </a:prstGeom>
          <a:solidFill>
            <a:srgbClr val="00BCD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362" name="Shape 362"/>
          <p:cNvSpPr/>
          <p:nvPr/>
        </p:nvSpPr>
        <p:spPr>
          <a:xfrm>
            <a:off x="2937598" y="214547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7011975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47"/>
                                        </p:tgtEl>
                                        <p:attrNameLst>
                                          <p:attrName>style.visibility</p:attrName>
                                        </p:attrNameLst>
                                      </p:cBhvr>
                                      <p:to>
                                        <p:strVal val="visible"/>
                                      </p:to>
                                    </p:set>
                                    <p:animEffect transition="in" filter="dissolve">
                                      <p:cBhvr>
                                        <p:cTn id="7" dur="499"/>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body" idx="13"/>
          </p:nvPr>
        </p:nvSpPr>
        <p:spPr>
          <a:prstGeom prst="rect">
            <a:avLst/>
          </a:prstGeom>
        </p:spPr>
        <p:txBody>
          <a:bodyPr/>
          <a:lstStyle/>
          <a:p>
            <a:r>
              <a:t>Service Worker Life Cycle</a:t>
            </a:r>
          </a:p>
        </p:txBody>
      </p:sp>
      <p:grpSp>
        <p:nvGrpSpPr>
          <p:cNvPr id="370" name="Group 370"/>
          <p:cNvGrpSpPr/>
          <p:nvPr/>
        </p:nvGrpSpPr>
        <p:grpSpPr>
          <a:xfrm>
            <a:off x="6014812" y="2614391"/>
            <a:ext cx="5910525" cy="1629220"/>
            <a:chOff x="-3907" y="2152587"/>
            <a:chExt cx="11821048" cy="3258437"/>
          </a:xfrm>
        </p:grpSpPr>
        <p:sp>
          <p:nvSpPr>
            <p:cNvPr id="367" name="Shape 367"/>
            <p:cNvSpPr/>
            <p:nvPr/>
          </p:nvSpPr>
          <p:spPr>
            <a:xfrm>
              <a:off x="1" y="2152587"/>
              <a:ext cx="1181714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dirty="0"/>
                <a:t>Adds app-like lifecycle to a page</a:t>
              </a:r>
            </a:p>
          </p:txBody>
        </p:sp>
        <p:sp>
          <p:nvSpPr>
            <p:cNvPr id="368" name="Shape 368"/>
            <p:cNvSpPr/>
            <p:nvPr/>
          </p:nvSpPr>
          <p:spPr>
            <a:xfrm>
              <a:off x="1" y="3405840"/>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Wakes up only when the OS says</a:t>
              </a:r>
            </a:p>
          </p:txBody>
        </p:sp>
        <p:sp>
          <p:nvSpPr>
            <p:cNvPr id="369" name="Shape 369"/>
            <p:cNvSpPr/>
            <p:nvPr/>
          </p:nvSpPr>
          <p:spPr>
            <a:xfrm>
              <a:off x="-3907" y="4659093"/>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Only responds to system events</a:t>
              </a:r>
            </a:p>
          </p:txBody>
        </p:sp>
      </p:grpSp>
      <p:sp>
        <p:nvSpPr>
          <p:cNvPr id="371" name="Shape 371"/>
          <p:cNvSpPr/>
          <p:nvPr/>
        </p:nvSpPr>
        <p:spPr>
          <a:xfrm>
            <a:off x="2701410" y="5333367"/>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72" name="Shape 372"/>
          <p:cNvSpPr/>
          <p:nvPr/>
        </p:nvSpPr>
        <p:spPr>
          <a:xfrm>
            <a:off x="246749" y="3482132"/>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373" name="Shape 373"/>
          <p:cNvSpPr/>
          <p:nvPr/>
        </p:nvSpPr>
        <p:spPr>
          <a:xfrm>
            <a:off x="3142349" y="3482132"/>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374" name="Shape 374"/>
          <p:cNvSpPr/>
          <p:nvPr/>
        </p:nvSpPr>
        <p:spPr>
          <a:xfrm>
            <a:off x="246749" y="4662081"/>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375" name="Shape 375"/>
          <p:cNvSpPr/>
          <p:nvPr/>
        </p:nvSpPr>
        <p:spPr>
          <a:xfrm>
            <a:off x="246749" y="5842029"/>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376" name="Shape 376"/>
          <p:cNvSpPr/>
          <p:nvPr/>
        </p:nvSpPr>
        <p:spPr>
          <a:xfrm>
            <a:off x="3142349" y="5842029"/>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377" name="Shape 377"/>
          <p:cNvSpPr/>
          <p:nvPr/>
        </p:nvSpPr>
        <p:spPr>
          <a:xfrm flipV="1">
            <a:off x="1470515" y="2867799"/>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78" name="Shape 378"/>
          <p:cNvSpPr/>
          <p:nvPr/>
        </p:nvSpPr>
        <p:spPr>
          <a:xfrm flipH="1">
            <a:off x="1489798" y="2853079"/>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79" name="Shape 379"/>
          <p:cNvSpPr/>
          <p:nvPr/>
        </p:nvSpPr>
        <p:spPr>
          <a:xfrm flipV="1">
            <a:off x="3546277" y="2867607"/>
            <a:ext cx="843103"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80" name="Shape 380"/>
          <p:cNvSpPr/>
          <p:nvPr/>
        </p:nvSpPr>
        <p:spPr>
          <a:xfrm>
            <a:off x="4385399" y="2852501"/>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81" name="Shape 381"/>
          <p:cNvSpPr/>
          <p:nvPr/>
        </p:nvSpPr>
        <p:spPr>
          <a:xfrm>
            <a:off x="1694549" y="2550107"/>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382" name="Shape 382"/>
          <p:cNvSpPr/>
          <p:nvPr/>
        </p:nvSpPr>
        <p:spPr>
          <a:xfrm>
            <a:off x="1489799" y="4196697"/>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83" name="Shape 383"/>
          <p:cNvSpPr/>
          <p:nvPr/>
        </p:nvSpPr>
        <p:spPr>
          <a:xfrm>
            <a:off x="1489799" y="5376646"/>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84" name="Shape 384"/>
          <p:cNvSpPr/>
          <p:nvPr/>
        </p:nvSpPr>
        <p:spPr>
          <a:xfrm>
            <a:off x="1694549" y="1491670"/>
            <a:ext cx="2486099" cy="635001"/>
          </a:xfrm>
          <a:prstGeom prst="roundRect">
            <a:avLst>
              <a:gd name="adj" fmla="val 15000"/>
            </a:avLst>
          </a:prstGeom>
          <a:solidFill>
            <a:srgbClr val="00BCD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385" name="Shape 385"/>
          <p:cNvSpPr/>
          <p:nvPr/>
        </p:nvSpPr>
        <p:spPr>
          <a:xfrm>
            <a:off x="2937598" y="214547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85724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70"/>
                                        </p:tgtEl>
                                        <p:attrNameLst>
                                          <p:attrName>style.visibility</p:attrName>
                                        </p:attrNameLst>
                                      </p:cBhvr>
                                      <p:to>
                                        <p:strVal val="visible"/>
                                      </p:to>
                                    </p:set>
                                    <p:animEffect transition="in" filter="dissolve">
                                      <p:cBhvr>
                                        <p:cTn id="7" dur="499"/>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body" idx="13"/>
          </p:nvPr>
        </p:nvSpPr>
        <p:spPr>
          <a:prstGeom prst="rect">
            <a:avLst/>
          </a:prstGeom>
        </p:spPr>
        <p:txBody>
          <a:bodyPr/>
          <a:lstStyle/>
          <a:p>
            <a:r>
              <a:t>Service Worker Life Cycle</a:t>
            </a:r>
          </a:p>
        </p:txBody>
      </p:sp>
      <p:grpSp>
        <p:nvGrpSpPr>
          <p:cNvPr id="393" name="Group 393"/>
          <p:cNvGrpSpPr/>
          <p:nvPr/>
        </p:nvGrpSpPr>
        <p:grpSpPr>
          <a:xfrm>
            <a:off x="6014812" y="2614391"/>
            <a:ext cx="5910525" cy="1629220"/>
            <a:chOff x="-3907" y="2152587"/>
            <a:chExt cx="11821048" cy="3258437"/>
          </a:xfrm>
        </p:grpSpPr>
        <p:sp>
          <p:nvSpPr>
            <p:cNvPr id="390" name="Shape 390"/>
            <p:cNvSpPr/>
            <p:nvPr/>
          </p:nvSpPr>
          <p:spPr>
            <a:xfrm>
              <a:off x="1" y="2152587"/>
              <a:ext cx="1181714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dirty="0"/>
                <a:t>Adds app-like lifecycle to a page</a:t>
              </a:r>
            </a:p>
          </p:txBody>
        </p:sp>
        <p:sp>
          <p:nvSpPr>
            <p:cNvPr id="391" name="Shape 391"/>
            <p:cNvSpPr/>
            <p:nvPr/>
          </p:nvSpPr>
          <p:spPr>
            <a:xfrm>
              <a:off x="1" y="3405840"/>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Wakes up only when the OS says</a:t>
              </a:r>
            </a:p>
          </p:txBody>
        </p:sp>
        <p:sp>
          <p:nvSpPr>
            <p:cNvPr id="392" name="Shape 392"/>
            <p:cNvSpPr/>
            <p:nvPr/>
          </p:nvSpPr>
          <p:spPr>
            <a:xfrm>
              <a:off x="-3907" y="4659093"/>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Only responds to system events</a:t>
              </a:r>
            </a:p>
          </p:txBody>
        </p:sp>
      </p:grpSp>
      <p:sp>
        <p:nvSpPr>
          <p:cNvPr id="394" name="Shape 394"/>
          <p:cNvSpPr/>
          <p:nvPr/>
        </p:nvSpPr>
        <p:spPr>
          <a:xfrm>
            <a:off x="2701410" y="5333367"/>
            <a:ext cx="472378" cy="472378"/>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95" name="Shape 395"/>
          <p:cNvSpPr/>
          <p:nvPr/>
        </p:nvSpPr>
        <p:spPr>
          <a:xfrm>
            <a:off x="246749" y="3482132"/>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396" name="Shape 396"/>
          <p:cNvSpPr/>
          <p:nvPr/>
        </p:nvSpPr>
        <p:spPr>
          <a:xfrm>
            <a:off x="3142349" y="3482132"/>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397" name="Shape 397"/>
          <p:cNvSpPr/>
          <p:nvPr/>
        </p:nvSpPr>
        <p:spPr>
          <a:xfrm>
            <a:off x="246749" y="4662081"/>
            <a:ext cx="2486099" cy="635001"/>
          </a:xfrm>
          <a:prstGeom prst="roundRect">
            <a:avLst>
              <a:gd name="adj" fmla="val 15000"/>
            </a:avLst>
          </a:prstGeom>
          <a:solidFill>
            <a:srgbClr val="FFCA28"/>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398" name="Shape 398"/>
          <p:cNvSpPr/>
          <p:nvPr/>
        </p:nvSpPr>
        <p:spPr>
          <a:xfrm>
            <a:off x="246749" y="5842029"/>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399" name="Shape 399"/>
          <p:cNvSpPr/>
          <p:nvPr/>
        </p:nvSpPr>
        <p:spPr>
          <a:xfrm>
            <a:off x="3142349" y="5842029"/>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400" name="Shape 400"/>
          <p:cNvSpPr/>
          <p:nvPr/>
        </p:nvSpPr>
        <p:spPr>
          <a:xfrm flipV="1">
            <a:off x="1470515" y="2867799"/>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401" name="Shape 401"/>
          <p:cNvSpPr/>
          <p:nvPr/>
        </p:nvSpPr>
        <p:spPr>
          <a:xfrm flipH="1">
            <a:off x="1489798" y="2853079"/>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402" name="Shape 402"/>
          <p:cNvSpPr/>
          <p:nvPr/>
        </p:nvSpPr>
        <p:spPr>
          <a:xfrm flipV="1">
            <a:off x="3546277" y="2867607"/>
            <a:ext cx="843103"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403" name="Shape 403"/>
          <p:cNvSpPr/>
          <p:nvPr/>
        </p:nvSpPr>
        <p:spPr>
          <a:xfrm>
            <a:off x="4385399" y="2852501"/>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404" name="Shape 404"/>
          <p:cNvSpPr/>
          <p:nvPr/>
        </p:nvSpPr>
        <p:spPr>
          <a:xfrm>
            <a:off x="1694549" y="2550107"/>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405" name="Shape 405"/>
          <p:cNvSpPr/>
          <p:nvPr/>
        </p:nvSpPr>
        <p:spPr>
          <a:xfrm>
            <a:off x="1489799" y="4196697"/>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406" name="Shape 406"/>
          <p:cNvSpPr/>
          <p:nvPr/>
        </p:nvSpPr>
        <p:spPr>
          <a:xfrm>
            <a:off x="1489799" y="5376646"/>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407" name="Shape 407"/>
          <p:cNvSpPr/>
          <p:nvPr/>
        </p:nvSpPr>
        <p:spPr>
          <a:xfrm>
            <a:off x="1694549" y="1491670"/>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408" name="Shape 408"/>
          <p:cNvSpPr/>
          <p:nvPr/>
        </p:nvSpPr>
        <p:spPr>
          <a:xfrm>
            <a:off x="2937598" y="214547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5371483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3"/>
                                        </p:tgtEl>
                                        <p:attrNameLst>
                                          <p:attrName>style.visibility</p:attrName>
                                        </p:attrNameLst>
                                      </p:cBhvr>
                                      <p:to>
                                        <p:strVal val="visible"/>
                                      </p:to>
                                    </p:set>
                                    <p:animEffect transition="in" filter="dissolve">
                                      <p:cBhvr>
                                        <p:cTn id="7" dur="499"/>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body" sz="half" idx="1"/>
          </p:nvPr>
        </p:nvSpPr>
        <p:spPr>
          <a:prstGeom prst="rect">
            <a:avLst/>
          </a:prstGeom>
        </p:spPr>
        <p:txBody>
          <a:bodyPr/>
          <a:lstStyle/>
          <a:p>
            <a:r>
              <a:t>is for the SECOND load.</a:t>
            </a:r>
          </a:p>
        </p:txBody>
      </p:sp>
      <p:sp>
        <p:nvSpPr>
          <p:cNvPr id="413" name="Shape 413"/>
          <p:cNvSpPr>
            <a:spLocks noGrp="1"/>
          </p:cNvSpPr>
          <p:nvPr>
            <p:ph type="title"/>
          </p:nvPr>
        </p:nvSpPr>
        <p:spPr>
          <a:prstGeom prst="rect">
            <a:avLst/>
          </a:prstGeom>
        </p:spPr>
        <p:txBody>
          <a:bodyPr/>
          <a:lstStyle/>
          <a:p>
            <a:r>
              <a:t>Service Worker</a:t>
            </a:r>
          </a:p>
        </p:txBody>
      </p:sp>
    </p:spTree>
    <p:extLst>
      <p:ext uri="{BB962C8B-B14F-4D97-AF65-F5344CB8AC3E}">
        <p14:creationId xmlns:p14="http://schemas.microsoft.com/office/powerpoint/2010/main" val="80780129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image0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507" y="156369"/>
            <a:ext cx="9678194" cy="755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6197272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body" idx="13"/>
          </p:nvPr>
        </p:nvSpPr>
        <p:spPr>
          <a:prstGeom prst="rect">
            <a:avLst/>
          </a:prstGeom>
        </p:spPr>
        <p:txBody>
          <a:bodyPr/>
          <a:lstStyle/>
          <a:p>
            <a:r>
              <a:t>Life Cycle of a Service Worker</a:t>
            </a:r>
          </a:p>
        </p:txBody>
      </p:sp>
      <p:sp>
        <p:nvSpPr>
          <p:cNvPr id="418" name="Shape 418"/>
          <p:cNvSpPr>
            <a:spLocks noGrp="1"/>
          </p:cNvSpPr>
          <p:nvPr>
            <p:ph type="body" idx="14"/>
          </p:nvPr>
        </p:nvSpPr>
        <p:spPr>
          <a:prstGeom prst="rect">
            <a:avLst/>
          </a:prstGeom>
        </p:spPr>
        <p:txBody>
          <a:bodyPr/>
          <a:lstStyle/>
          <a:p>
            <a:r>
              <a:t>Installing the Service Worker</a:t>
            </a:r>
          </a:p>
        </p:txBody>
      </p:sp>
      <p:sp>
        <p:nvSpPr>
          <p:cNvPr id="419" name="Shape 419"/>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t>1st Page Load</a:t>
            </a:r>
          </a:p>
        </p:txBody>
      </p:sp>
      <p:sp>
        <p:nvSpPr>
          <p:cNvPr id="420" name="Shape 420"/>
          <p:cNvSpPr/>
          <p:nvPr/>
        </p:nvSpPr>
        <p:spPr>
          <a:xfrm>
            <a:off x="7080585" y="2006600"/>
            <a:ext cx="1905001" cy="952500"/>
          </a:xfrm>
          <a:prstGeom prst="roundRect">
            <a:avLst>
              <a:gd name="adj" fmla="val 10000"/>
            </a:avLst>
          </a:prstGeom>
          <a:solidFill>
            <a:srgbClr val="1497FC"/>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install</a:t>
            </a:r>
          </a:p>
        </p:txBody>
      </p:sp>
      <p:sp>
        <p:nvSpPr>
          <p:cNvPr id="421" name="Shape 421"/>
          <p:cNvSpPr/>
          <p:nvPr/>
        </p:nvSpPr>
        <p:spPr>
          <a:xfrm>
            <a:off x="7080585" y="3600450"/>
            <a:ext cx="1905001" cy="952500"/>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sp>
        <p:nvSpPr>
          <p:cNvPr id="424" name="Shape 424"/>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pic>
        <p:nvPicPr>
          <p:cNvPr id="423"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5730118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fill="hold" grpId="1" nodeType="clickEffect">
                                  <p:stCondLst>
                                    <p:cond delay="0"/>
                                  </p:stCondLst>
                                  <p:childTnLst>
                                    <p:set>
                                      <p:cBhvr>
                                        <p:cTn id="10" dur="indefinite" fill="hold"/>
                                        <p:tgtEl>
                                          <p:spTgt spid="420"/>
                                        </p:tgtEl>
                                        <p:attrNameLst>
                                          <p:attrName>style.opacity</p:attrName>
                                        </p:attrNameLst>
                                      </p:cBhvr>
                                      <p:to>
                                        <p:strVal val="0.50"/>
                                      </p:to>
                                    </p:set>
                                    <p:animEffect filter="image" prLst="opacity: 0.50; ">
                                      <p:cBhvr>
                                        <p:cTn id="11" dur="indefinite" fill="hold"/>
                                        <p:tgtEl>
                                          <p:spTgt spid="420"/>
                                        </p:tgtEl>
                                      </p:cBhvr>
                                    </p:animEffect>
                                  </p:childTnLst>
                                </p:cTn>
                              </p:par>
                            </p:childTnLst>
                          </p:cTn>
                        </p:par>
                        <p:par>
                          <p:cTn id="12" fill="hold">
                            <p:stCondLst>
                              <p:cond delay="500"/>
                            </p:stCondLst>
                            <p:childTnLst>
                              <p:par>
                                <p:cTn id="13" presetID="1" presetClass="entr" presetSubtype="0" fill="hold" grpId="0" nodeType="afterEffect">
                                  <p:stCondLst>
                                    <p:cond delay="0"/>
                                  </p:stCondLst>
                                  <p:iterate>
                                    <p:tmAbs val="0"/>
                                  </p:iterate>
                                  <p:childTnLst>
                                    <p:set>
                                      <p:cBhvr>
                                        <p:cTn id="14" fill="hold"/>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advAuto="0"/>
      <p:bldP spid="420" grpId="1" animBg="1" advAuto="0"/>
      <p:bldP spid="42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body" idx="13"/>
          </p:nvPr>
        </p:nvSpPr>
        <p:spPr>
          <a:prstGeom prst="rect">
            <a:avLst/>
          </a:prstGeom>
        </p:spPr>
        <p:txBody>
          <a:bodyPr/>
          <a:lstStyle/>
          <a:p>
            <a:r>
              <a:t>Life Cycle of a Service Worker</a:t>
            </a:r>
          </a:p>
        </p:txBody>
      </p:sp>
      <p:sp>
        <p:nvSpPr>
          <p:cNvPr id="429" name="Shape 429"/>
          <p:cNvSpPr>
            <a:spLocks noGrp="1"/>
          </p:cNvSpPr>
          <p:nvPr>
            <p:ph type="body" idx="14"/>
          </p:nvPr>
        </p:nvSpPr>
        <p:spPr>
          <a:prstGeom prst="rect">
            <a:avLst/>
          </a:prstGeom>
        </p:spPr>
        <p:txBody>
          <a:bodyPr/>
          <a:lstStyle/>
          <a:p>
            <a:r>
              <a:t>Installing the Service Worker</a:t>
            </a:r>
          </a:p>
        </p:txBody>
      </p:sp>
      <p:sp>
        <p:nvSpPr>
          <p:cNvPr id="430" name="Shape 430"/>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t>2nd Page Load</a:t>
            </a:r>
          </a:p>
        </p:txBody>
      </p:sp>
      <p:sp>
        <p:nvSpPr>
          <p:cNvPr id="435" name="Shape 435"/>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32" name="Shape 432"/>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33" name="Shape 433"/>
          <p:cNvSpPr/>
          <p:nvPr/>
        </p:nvSpPr>
        <p:spPr>
          <a:xfrm>
            <a:off x="9649282" y="2006600"/>
            <a:ext cx="1905001"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pic>
        <p:nvPicPr>
          <p:cNvPr id="434"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5359867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3"/>
                                        </p:tgtEl>
                                        <p:attrNameLst>
                                          <p:attrName>style.visibility</p:attrName>
                                        </p:attrNameLst>
                                      </p:cBhvr>
                                      <p:to>
                                        <p:strVal val="visible"/>
                                      </p:to>
                                    </p:set>
                                  </p:childTnLst>
                                </p:cTn>
                              </p:par>
                            </p:childTnLst>
                          </p:cTn>
                        </p:par>
                        <p:par>
                          <p:cTn id="7" fill="hold">
                            <p:stCondLst>
                              <p:cond delay="0"/>
                            </p:stCondLst>
                            <p:childTnLst>
                              <p:par>
                                <p:cTn id="8" presetID="9" presetClass="emph" fill="hold" grpId="1" nodeType="afterEffect">
                                  <p:stCondLst>
                                    <p:cond delay="1000"/>
                                  </p:stCondLst>
                                  <p:childTnLst>
                                    <p:set>
                                      <p:cBhvr>
                                        <p:cTn id="9" dur="indefinite" fill="hold"/>
                                        <p:tgtEl>
                                          <p:spTgt spid="433"/>
                                        </p:tgtEl>
                                        <p:attrNameLst>
                                          <p:attrName>style.opacity</p:attrName>
                                        </p:attrNameLst>
                                      </p:cBhvr>
                                      <p:to>
                                        <p:strVal val="0.50"/>
                                      </p:to>
                                    </p:set>
                                    <p:animEffect filter="image" prLst="opacity: 0.50; ">
                                      <p:cBhvr>
                                        <p:cTn id="10" dur="indefinite" fill="hold"/>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advAuto="0"/>
      <p:bldP spid="433"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body" idx="13"/>
          </p:nvPr>
        </p:nvSpPr>
        <p:spPr>
          <a:prstGeom prst="rect">
            <a:avLst/>
          </a:prstGeom>
        </p:spPr>
        <p:txBody>
          <a:bodyPr/>
          <a:lstStyle/>
          <a:p>
            <a:r>
              <a:t>Life Cycle of a Service Worker</a:t>
            </a:r>
          </a:p>
        </p:txBody>
      </p:sp>
      <p:sp>
        <p:nvSpPr>
          <p:cNvPr id="440" name="Shape 440"/>
          <p:cNvSpPr>
            <a:spLocks noGrp="1"/>
          </p:cNvSpPr>
          <p:nvPr>
            <p:ph type="body" idx="14"/>
          </p:nvPr>
        </p:nvSpPr>
        <p:spPr>
          <a:prstGeom prst="rect">
            <a:avLst/>
          </a:prstGeom>
        </p:spPr>
        <p:txBody>
          <a:bodyPr/>
          <a:lstStyle/>
          <a:p>
            <a:r>
              <a:t>Installing the Service Worker</a:t>
            </a:r>
          </a:p>
        </p:txBody>
      </p:sp>
      <p:sp>
        <p:nvSpPr>
          <p:cNvPr id="441" name="Shape 441"/>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t>Close Page</a:t>
            </a:r>
          </a:p>
        </p:txBody>
      </p:sp>
      <p:sp>
        <p:nvSpPr>
          <p:cNvPr id="442" name="Shape 442"/>
          <p:cNvSpPr/>
          <p:nvPr/>
        </p:nvSpPr>
        <p:spPr>
          <a:xfrm>
            <a:off x="7080585" y="3600450"/>
            <a:ext cx="1905001" cy="952500"/>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sp>
        <p:nvSpPr>
          <p:cNvPr id="443" name="Shape 443"/>
          <p:cNvSpPr/>
          <p:nvPr/>
        </p:nvSpPr>
        <p:spPr>
          <a:xfrm>
            <a:off x="7080585" y="5194300"/>
            <a:ext cx="1905001" cy="952500"/>
          </a:xfrm>
          <a:prstGeom prst="roundRect">
            <a:avLst>
              <a:gd name="adj" fmla="val 10000"/>
            </a:avLst>
          </a:prstGeom>
          <a:solidFill>
            <a:srgbClr val="F15B44"/>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terminated</a:t>
            </a:r>
          </a:p>
        </p:txBody>
      </p:sp>
      <p:sp>
        <p:nvSpPr>
          <p:cNvPr id="447" name="Shape 447"/>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45" name="Shape 445"/>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pic>
        <p:nvPicPr>
          <p:cNvPr id="446" name="Screen Shot 2016-09-01 at 11.26.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17324838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mph" fill="hold" grpId="0" nodeType="clickEffect">
                                  <p:stCondLst>
                                    <p:cond delay="0"/>
                                  </p:stCondLst>
                                  <p:childTnLst>
                                    <p:set>
                                      <p:cBhvr>
                                        <p:cTn id="6" dur="indefinite" fill="hold"/>
                                        <p:tgtEl>
                                          <p:spTgt spid="445"/>
                                        </p:tgtEl>
                                        <p:attrNameLst>
                                          <p:attrName>style.opacity</p:attrName>
                                        </p:attrNameLst>
                                      </p:cBhvr>
                                      <p:to>
                                        <p:strVal val="0.50"/>
                                      </p:to>
                                    </p:set>
                                    <p:animEffect filter="image" prLst="opacity: 0.50; ">
                                      <p:cBhvr>
                                        <p:cTn id="7" dur="indefinite" fill="hold"/>
                                        <p:tgtEl>
                                          <p:spTgt spid="445"/>
                                        </p:tgtEl>
                                      </p:cBhvr>
                                    </p:animEffect>
                                  </p:childTnLst>
                                </p:cTn>
                              </p:par>
                            </p:childTnLst>
                          </p:cTn>
                        </p:par>
                        <p:par>
                          <p:cTn id="8" fill="hold">
                            <p:stCondLst>
                              <p:cond delay="500"/>
                            </p:stCondLst>
                            <p:childTnLst>
                              <p:par>
                                <p:cTn id="9" presetID="1" presetClass="entr" presetSubtype="0" fill="hold" grpId="0" nodeType="afterEffect">
                                  <p:stCondLst>
                                    <p:cond delay="0"/>
                                  </p:stCondLst>
                                  <p:iterate>
                                    <p:tmAbs val="0"/>
                                  </p:iterate>
                                  <p:childTnLst>
                                    <p:set>
                                      <p:cBhvr>
                                        <p:cTn id="10" fill="hold"/>
                                        <p:tgtEl>
                                          <p:spTgt spid="442"/>
                                        </p:tgtEl>
                                        <p:attrNameLst>
                                          <p:attrName>style.visibility</p:attrName>
                                        </p:attrNameLst>
                                      </p:cBhvr>
                                      <p:to>
                                        <p:strVal val="visible"/>
                                      </p:to>
                                    </p:set>
                                  </p:childTnLst>
                                </p:cTn>
                              </p:par>
                            </p:childTnLst>
                          </p:cTn>
                        </p:par>
                        <p:par>
                          <p:cTn id="11" fill="hold">
                            <p:stCondLst>
                              <p:cond delay="0"/>
                            </p:stCondLst>
                            <p:childTnLst>
                              <p:par>
                                <p:cTn id="12" presetID="9" presetClass="emph" fill="hold" grpId="1" nodeType="afterEffect">
                                  <p:stCondLst>
                                    <p:cond delay="1500"/>
                                  </p:stCondLst>
                                  <p:childTnLst>
                                    <p:set>
                                      <p:cBhvr>
                                        <p:cTn id="13" dur="indefinite" fill="hold"/>
                                        <p:tgtEl>
                                          <p:spTgt spid="442"/>
                                        </p:tgtEl>
                                        <p:attrNameLst>
                                          <p:attrName>style.opacity</p:attrName>
                                        </p:attrNameLst>
                                      </p:cBhvr>
                                      <p:to>
                                        <p:strVal val="0.50"/>
                                      </p:to>
                                    </p:set>
                                    <p:animEffect filter="image" prLst="opacity: 0.50; ">
                                      <p:cBhvr>
                                        <p:cTn id="14" dur="indefinite" fill="hold"/>
                                        <p:tgtEl>
                                          <p:spTgt spid="442"/>
                                        </p:tgtEl>
                                      </p:cBhvr>
                                    </p:animEffect>
                                  </p:childTnLst>
                                </p:cTn>
                              </p:par>
                            </p:childTnLst>
                          </p:cTn>
                        </p:par>
                        <p:par>
                          <p:cTn id="15" fill="hold">
                            <p:stCondLst>
                              <p:cond delay="2000"/>
                            </p:stCondLst>
                            <p:childTnLst>
                              <p:par>
                                <p:cTn id="16" presetID="1" presetClass="entr" presetSubtype="0" fill="hold" grpId="0" nodeType="afterEffect">
                                  <p:stCondLst>
                                    <p:cond delay="0"/>
                                  </p:stCondLst>
                                  <p:iterate>
                                    <p:tmAbs val="0"/>
                                  </p:iterate>
                                  <p:childTnLst>
                                    <p:set>
                                      <p:cBhvr>
                                        <p:cTn id="17" fill="hold"/>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advAuto="0"/>
      <p:bldP spid="442" grpId="1" animBg="1" advAuto="0"/>
      <p:bldP spid="443" grpId="0" animBg="1" advAuto="0"/>
      <p:bldP spid="445"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body" idx="13"/>
          </p:nvPr>
        </p:nvSpPr>
        <p:spPr>
          <a:prstGeom prst="rect">
            <a:avLst/>
          </a:prstGeom>
        </p:spPr>
        <p:txBody>
          <a:bodyPr/>
          <a:lstStyle/>
          <a:p>
            <a:r>
              <a:t>Life Cycle of a Service Worker</a:t>
            </a:r>
          </a:p>
        </p:txBody>
      </p:sp>
      <p:sp>
        <p:nvSpPr>
          <p:cNvPr id="452" name="Shape 452"/>
          <p:cNvSpPr>
            <a:spLocks noGrp="1"/>
          </p:cNvSpPr>
          <p:nvPr>
            <p:ph type="body" idx="14"/>
          </p:nvPr>
        </p:nvSpPr>
        <p:spPr>
          <a:prstGeom prst="rect">
            <a:avLst/>
          </a:prstGeom>
        </p:spPr>
        <p:txBody>
          <a:bodyPr/>
          <a:lstStyle/>
          <a:p>
            <a:r>
              <a:t>Updating a Service Worker</a:t>
            </a:r>
          </a:p>
        </p:txBody>
      </p:sp>
      <p:sp>
        <p:nvSpPr>
          <p:cNvPr id="453" name="Shape 453"/>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t>Load Page with Service Worker</a:t>
            </a:r>
          </a:p>
        </p:txBody>
      </p:sp>
      <p:sp>
        <p:nvSpPr>
          <p:cNvPr id="458" name="Shape 458"/>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55" name="Shape 455"/>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56" name="Shape 456"/>
          <p:cNvSpPr/>
          <p:nvPr/>
        </p:nvSpPr>
        <p:spPr>
          <a:xfrm>
            <a:off x="9649282" y="2006600"/>
            <a:ext cx="1905001"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pic>
        <p:nvPicPr>
          <p:cNvPr id="457"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20724678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p:cNvSpPr>
          <p:nvPr>
            <p:ph type="body" idx="13"/>
          </p:nvPr>
        </p:nvSpPr>
        <p:spPr>
          <a:prstGeom prst="rect">
            <a:avLst/>
          </a:prstGeom>
        </p:spPr>
        <p:txBody>
          <a:bodyPr/>
          <a:lstStyle/>
          <a:p>
            <a:r>
              <a:t>Life Cycle of a Service Worker</a:t>
            </a:r>
          </a:p>
        </p:txBody>
      </p:sp>
      <p:sp>
        <p:nvSpPr>
          <p:cNvPr id="463" name="Shape 463"/>
          <p:cNvSpPr>
            <a:spLocks noGrp="1"/>
          </p:cNvSpPr>
          <p:nvPr>
            <p:ph type="body" idx="14"/>
          </p:nvPr>
        </p:nvSpPr>
        <p:spPr>
          <a:prstGeom prst="rect">
            <a:avLst/>
          </a:prstGeom>
        </p:spPr>
        <p:txBody>
          <a:bodyPr/>
          <a:lstStyle/>
          <a:p>
            <a:r>
              <a:t>Updating a Service Worker</a:t>
            </a:r>
          </a:p>
        </p:txBody>
      </p:sp>
      <p:sp>
        <p:nvSpPr>
          <p:cNvPr id="464" name="Shape 464"/>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t>Load Page with Service Worker</a:t>
            </a:r>
          </a:p>
        </p:txBody>
      </p:sp>
      <p:sp>
        <p:nvSpPr>
          <p:cNvPr id="471" name="Shape 471"/>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66" name="Shape 466"/>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67" name="Shape 467"/>
          <p:cNvSpPr/>
          <p:nvPr/>
        </p:nvSpPr>
        <p:spPr>
          <a:xfrm>
            <a:off x="9649282" y="2006600"/>
            <a:ext cx="1905001"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sp>
        <p:nvSpPr>
          <p:cNvPr id="468" name="Shape 468"/>
          <p:cNvSpPr/>
          <p:nvPr/>
        </p:nvSpPr>
        <p:spPr>
          <a:xfrm>
            <a:off x="9649282" y="3600378"/>
            <a:ext cx="1905001" cy="952501"/>
          </a:xfrm>
          <a:prstGeom prst="roundRect">
            <a:avLst>
              <a:gd name="adj" fmla="val 10000"/>
            </a:avLst>
          </a:prstGeom>
          <a:solidFill>
            <a:srgbClr val="1497FC"/>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install</a:t>
            </a:r>
          </a:p>
        </p:txBody>
      </p:sp>
      <p:sp>
        <p:nvSpPr>
          <p:cNvPr id="469" name="Shape 469"/>
          <p:cNvSpPr/>
          <p:nvPr/>
        </p:nvSpPr>
        <p:spPr>
          <a:xfrm>
            <a:off x="9649282" y="5194155"/>
            <a:ext cx="1905001" cy="952501"/>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pic>
        <p:nvPicPr>
          <p:cNvPr id="470"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1385012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mph" fill="hold" grpId="0" nodeType="afterEffect">
                                  <p:stCondLst>
                                    <p:cond delay="1000"/>
                                  </p:stCondLst>
                                  <p:childTnLst>
                                    <p:set>
                                      <p:cBhvr>
                                        <p:cTn id="6" dur="indefinite" fill="hold"/>
                                        <p:tgtEl>
                                          <p:spTgt spid="467"/>
                                        </p:tgtEl>
                                        <p:attrNameLst>
                                          <p:attrName>style.opacity</p:attrName>
                                        </p:attrNameLst>
                                      </p:cBhvr>
                                      <p:to>
                                        <p:strVal val="0.50"/>
                                      </p:to>
                                    </p:set>
                                    <p:animEffect filter="image" prLst="opacity: 0.50; ">
                                      <p:cBhvr>
                                        <p:cTn id="7" dur="indefinite" fill="hold"/>
                                        <p:tgtEl>
                                          <p:spTgt spid="467"/>
                                        </p:tgtEl>
                                      </p:cBhvr>
                                    </p:animEffect>
                                  </p:childTnLst>
                                </p:cTn>
                              </p:par>
                            </p:childTnLst>
                          </p:cTn>
                        </p:par>
                        <p:par>
                          <p:cTn id="8" fill="hold">
                            <p:stCondLst>
                              <p:cond delay="1500"/>
                            </p:stCondLst>
                            <p:childTnLst>
                              <p:par>
                                <p:cTn id="9" presetID="1" presetClass="entr" presetSubtype="0" fill="hold" grpId="0" nodeType="afterEffect">
                                  <p:stCondLst>
                                    <p:cond delay="0"/>
                                  </p:stCondLst>
                                  <p:iterate>
                                    <p:tmAbs val="0"/>
                                  </p:iterate>
                                  <p:childTnLst>
                                    <p:set>
                                      <p:cBhvr>
                                        <p:cTn id="10" fill="hold"/>
                                        <p:tgtEl>
                                          <p:spTgt spid="468"/>
                                        </p:tgtEl>
                                        <p:attrNameLst>
                                          <p:attrName>style.visibility</p:attrName>
                                        </p:attrNameLst>
                                      </p:cBhvr>
                                      <p:to>
                                        <p:strVal val="visible"/>
                                      </p:to>
                                    </p:set>
                                  </p:childTnLst>
                                </p:cTn>
                              </p:par>
                            </p:childTnLst>
                          </p:cTn>
                        </p:par>
                        <p:par>
                          <p:cTn id="11" fill="hold">
                            <p:stCondLst>
                              <p:cond delay="0"/>
                            </p:stCondLst>
                            <p:childTnLst>
                              <p:par>
                                <p:cTn id="12" presetID="9" presetClass="emph" fill="hold" grpId="1" nodeType="afterEffect">
                                  <p:stCondLst>
                                    <p:cond delay="1500"/>
                                  </p:stCondLst>
                                  <p:childTnLst>
                                    <p:set>
                                      <p:cBhvr>
                                        <p:cTn id="13" dur="indefinite" fill="hold"/>
                                        <p:tgtEl>
                                          <p:spTgt spid="468"/>
                                        </p:tgtEl>
                                        <p:attrNameLst>
                                          <p:attrName>style.opacity</p:attrName>
                                        </p:attrNameLst>
                                      </p:cBhvr>
                                      <p:to>
                                        <p:strVal val="0.50"/>
                                      </p:to>
                                    </p:set>
                                    <p:animEffect filter="image" prLst="opacity: 0.50; ">
                                      <p:cBhvr>
                                        <p:cTn id="14" dur="indefinite" fill="hold"/>
                                        <p:tgtEl>
                                          <p:spTgt spid="468"/>
                                        </p:tgtEl>
                                      </p:cBhvr>
                                    </p:animEffect>
                                  </p:childTnLst>
                                </p:cTn>
                              </p:par>
                            </p:childTnLst>
                          </p:cTn>
                        </p:par>
                        <p:par>
                          <p:cTn id="15" fill="hold">
                            <p:stCondLst>
                              <p:cond delay="2000"/>
                            </p:stCondLst>
                            <p:childTnLst>
                              <p:par>
                                <p:cTn id="16" presetID="1" presetClass="entr" presetSubtype="0" fill="hold" grpId="0" nodeType="afterEffect">
                                  <p:stCondLst>
                                    <p:cond delay="0"/>
                                  </p:stCondLst>
                                  <p:iterate>
                                    <p:tmAbs val="0"/>
                                  </p:iterate>
                                  <p:childTnLst>
                                    <p:set>
                                      <p:cBhvr>
                                        <p:cTn id="17" fill="hold"/>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68" grpId="0" animBg="1" advAuto="0"/>
      <p:bldP spid="468" grpId="1" animBg="1" advAuto="0"/>
      <p:bldP spid="46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p:cNvSpPr>
          <p:nvPr>
            <p:ph type="body" idx="13"/>
          </p:nvPr>
        </p:nvSpPr>
        <p:spPr>
          <a:prstGeom prst="rect">
            <a:avLst/>
          </a:prstGeom>
        </p:spPr>
        <p:txBody>
          <a:bodyPr/>
          <a:lstStyle/>
          <a:p>
            <a:r>
              <a:t>Life Cycle of a Service Worker</a:t>
            </a:r>
          </a:p>
        </p:txBody>
      </p:sp>
      <p:sp>
        <p:nvSpPr>
          <p:cNvPr id="476" name="Shape 476"/>
          <p:cNvSpPr>
            <a:spLocks noGrp="1"/>
          </p:cNvSpPr>
          <p:nvPr>
            <p:ph type="body" idx="14"/>
          </p:nvPr>
        </p:nvSpPr>
        <p:spPr>
          <a:prstGeom prst="rect">
            <a:avLst/>
          </a:prstGeom>
        </p:spPr>
        <p:txBody>
          <a:bodyPr/>
          <a:lstStyle/>
          <a:p>
            <a:r>
              <a:t>Updating a Service Worker</a:t>
            </a:r>
          </a:p>
        </p:txBody>
      </p:sp>
      <p:sp>
        <p:nvSpPr>
          <p:cNvPr id="477" name="Shape 477"/>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t>Load Page with Service Worker</a:t>
            </a:r>
          </a:p>
        </p:txBody>
      </p:sp>
      <p:sp>
        <p:nvSpPr>
          <p:cNvPr id="484" name="Shape 484"/>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79" name="Shape 479"/>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80" name="Shape 480"/>
          <p:cNvSpPr/>
          <p:nvPr/>
        </p:nvSpPr>
        <p:spPr>
          <a:xfrm>
            <a:off x="9649282" y="2006600"/>
            <a:ext cx="1905001" cy="952500"/>
          </a:xfrm>
          <a:prstGeom prst="roundRect">
            <a:avLst>
              <a:gd name="adj" fmla="val 10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sp>
        <p:nvSpPr>
          <p:cNvPr id="481" name="Shape 481"/>
          <p:cNvSpPr/>
          <p:nvPr/>
        </p:nvSpPr>
        <p:spPr>
          <a:xfrm>
            <a:off x="9649282" y="3600378"/>
            <a:ext cx="1905001" cy="952501"/>
          </a:xfrm>
          <a:prstGeom prst="roundRect">
            <a:avLst>
              <a:gd name="adj" fmla="val 10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install</a:t>
            </a:r>
          </a:p>
        </p:txBody>
      </p:sp>
      <p:sp>
        <p:nvSpPr>
          <p:cNvPr id="482" name="Shape 482"/>
          <p:cNvSpPr/>
          <p:nvPr/>
        </p:nvSpPr>
        <p:spPr>
          <a:xfrm>
            <a:off x="9649282" y="5194155"/>
            <a:ext cx="1905001" cy="952501"/>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pic>
        <p:nvPicPr>
          <p:cNvPr id="483"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59617149"/>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p:cNvSpPr>
          <p:nvPr>
            <p:ph type="body" idx="13"/>
          </p:nvPr>
        </p:nvSpPr>
        <p:spPr>
          <a:xfrm>
            <a:off x="824488" y="2756480"/>
            <a:ext cx="10543024" cy="776996"/>
          </a:xfrm>
          <a:prstGeom prst="rect">
            <a:avLst/>
          </a:prstGeom>
        </p:spPr>
        <p:txBody>
          <a:bodyPr/>
          <a:lstStyle/>
          <a:p>
            <a:r>
              <a:t>Implementing a simple Service Worker</a:t>
            </a:r>
          </a:p>
        </p:txBody>
      </p:sp>
    </p:spTree>
    <p:extLst>
      <p:ext uri="{BB962C8B-B14F-4D97-AF65-F5344CB8AC3E}">
        <p14:creationId xmlns:p14="http://schemas.microsoft.com/office/powerpoint/2010/main" val="1964650272"/>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body" idx="13"/>
          </p:nvPr>
        </p:nvSpPr>
        <p:spPr>
          <a:prstGeom prst="rect">
            <a:avLst/>
          </a:prstGeom>
        </p:spPr>
        <p:txBody>
          <a:bodyPr/>
          <a:lstStyle/>
          <a:p>
            <a:r>
              <a:t>Register the Service Worker</a:t>
            </a:r>
          </a:p>
        </p:txBody>
      </p:sp>
      <p:sp>
        <p:nvSpPr>
          <p:cNvPr id="493" name="Shape 493"/>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494" name="Shape 494"/>
          <p:cNvSpPr/>
          <p:nvPr/>
        </p:nvSpPr>
        <p:spPr>
          <a:xfrm>
            <a:off x="6288802" y="3650804"/>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495" name="Shape 495"/>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496" name="Shape 496"/>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497" name="Shape 497"/>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498" name="Shape 498"/>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499" name="Shape 499"/>
          <p:cNvSpPr/>
          <p:nvPr/>
        </p:nvSpPr>
        <p:spPr>
          <a:xfrm>
            <a:off x="7512568" y="3036470"/>
            <a:ext cx="262671"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00" name="Shape 500"/>
          <p:cNvSpPr/>
          <p:nvPr/>
        </p:nvSpPr>
        <p:spPr>
          <a:xfrm>
            <a:off x="7531852"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01" name="Shape 501"/>
          <p:cNvSpPr/>
          <p:nvPr/>
        </p:nvSpPr>
        <p:spPr>
          <a:xfrm flipV="1">
            <a:off x="10168762" y="3036278"/>
            <a:ext cx="262671"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02" name="Shape 502"/>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03" name="Shape 503"/>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04" name="Shape 504"/>
          <p:cNvSpPr/>
          <p:nvPr/>
        </p:nvSpPr>
        <p:spPr>
          <a:xfrm>
            <a:off x="7531852" y="4365369"/>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05" name="Shape 505"/>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06" name="Shape 506"/>
          <p:cNvSpPr/>
          <p:nvPr/>
        </p:nvSpPr>
        <p:spPr>
          <a:xfrm>
            <a:off x="7736602" y="1660341"/>
            <a:ext cx="2486099" cy="635001"/>
          </a:xfrm>
          <a:prstGeom prst="roundRect">
            <a:avLst>
              <a:gd name="adj" fmla="val 15000"/>
            </a:avLst>
          </a:prstGeom>
          <a:solidFill>
            <a:srgbClr val="00BCD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07" name="Shape 507"/>
          <p:cNvSpPr/>
          <p:nvPr/>
        </p:nvSpPr>
        <p:spPr>
          <a:xfrm>
            <a:off x="8979652" y="2314150"/>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544923831"/>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Register the Service Worker</a:t>
            </a:r>
          </a:p>
        </p:txBody>
      </p:sp>
      <p:sp>
        <p:nvSpPr>
          <p:cNvPr id="512" name="Shape 512"/>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t>  navigator.serviceWorker.register('/service-worker.js')</a:t>
            </a:r>
          </a:p>
          <a:p>
            <a:pPr defTabSz="228600">
              <a:spcBef>
                <a:spcPts val="0"/>
              </a:spcBef>
              <a:defRPr sz="5600">
                <a:solidFill>
                  <a:srgbClr val="53585F"/>
                </a:solidFill>
                <a:latin typeface="+mj-lt"/>
                <a:ea typeface="+mj-ea"/>
                <a:cs typeface="+mj-cs"/>
                <a:sym typeface="Helvetica"/>
              </a:defRPr>
            </a:pPr>
            <a:r>
              <a:t>   .then(</a:t>
            </a:r>
            <a:r>
              <a:rPr b="1"/>
              <a:t>function</a:t>
            </a:r>
            <a:r>
              <a:t>(reg) {</a:t>
            </a:r>
          </a:p>
          <a:p>
            <a:pPr defTabSz="228600">
              <a:spcBef>
                <a:spcPts val="0"/>
              </a:spcBef>
              <a:defRPr sz="5600">
                <a:solidFill>
                  <a:srgbClr val="53585F"/>
                </a:solidFill>
                <a:latin typeface="+mj-lt"/>
                <a:ea typeface="+mj-ea"/>
                <a:cs typeface="+mj-cs"/>
                <a:sym typeface="Helvetica"/>
              </a:defRPr>
            </a:pPr>
            <a:r>
              <a:t>      console.</a:t>
            </a:r>
            <a:r>
              <a:rPr b="1"/>
              <a:t>log</a:t>
            </a:r>
            <a:r>
              <a:t>('Service Worker Registered', reg);</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b="1">
                <a:solidFill>
                  <a:srgbClr val="53585F"/>
                </a:solidFill>
                <a:latin typeface="+mj-lt"/>
                <a:ea typeface="+mj-ea"/>
                <a:cs typeface="+mj-cs"/>
                <a:sym typeface="Helvetica"/>
              </a:defRPr>
            </a:pPr>
            <a:r>
              <a:rPr b="0"/>
              <a:t>   .</a:t>
            </a:r>
            <a:r>
              <a:t>catch</a:t>
            </a:r>
            <a:r>
              <a:rPr b="0"/>
              <a:t>(</a:t>
            </a:r>
            <a:r>
              <a:t>function</a:t>
            </a:r>
            <a:r>
              <a:rPr b="0"/>
              <a:t>(err) {</a:t>
            </a:r>
          </a:p>
          <a:p>
            <a:pPr defTabSz="228600">
              <a:spcBef>
                <a:spcPts val="0"/>
              </a:spcBef>
              <a:defRPr sz="5600">
                <a:solidFill>
                  <a:srgbClr val="53585F"/>
                </a:solidFill>
                <a:latin typeface="+mj-lt"/>
                <a:ea typeface="+mj-ea"/>
                <a:cs typeface="+mj-cs"/>
                <a:sym typeface="Helvetica"/>
              </a:defRPr>
            </a:pPr>
            <a:r>
              <a:t>     console.</a:t>
            </a:r>
            <a:r>
              <a:rPr b="1"/>
              <a:t>log</a:t>
            </a:r>
            <a:r>
              <a:t>('Error registering Service Worker', err);</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p>
        </p:txBody>
      </p:sp>
    </p:spTree>
    <p:extLst>
      <p:ext uri="{BB962C8B-B14F-4D97-AF65-F5344CB8AC3E}">
        <p14:creationId xmlns:p14="http://schemas.microsoft.com/office/powerpoint/2010/main" val="93681939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p:cNvSpPr>
          <p:nvPr>
            <p:ph type="title"/>
          </p:nvPr>
        </p:nvSpPr>
        <p:spPr>
          <a:prstGeom prst="rect">
            <a:avLst/>
          </a:prstGeom>
        </p:spPr>
        <p:txBody>
          <a:bodyPr/>
          <a:lstStyle/>
          <a:p>
            <a:r>
              <a:t>Register the Service Worker</a:t>
            </a:r>
          </a:p>
        </p:txBody>
      </p:sp>
      <p:sp>
        <p:nvSpPr>
          <p:cNvPr id="517" name="Shape 517"/>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53585F"/>
                </a:solidFill>
                <a:latin typeface="+mj-lt"/>
                <a:ea typeface="+mj-ea"/>
                <a:cs typeface="+mj-cs"/>
                <a:sym typeface="Helvetica"/>
              </a:defRPr>
            </a:pPr>
            <a:r>
              <a:rPr b="1"/>
              <a:t>if</a:t>
            </a:r>
            <a:r>
              <a:t> ('serviceWorker' </a:t>
            </a:r>
            <a:r>
              <a:rPr b="1"/>
              <a:t>in</a:t>
            </a:r>
            <a:r>
              <a:t> navigator) {</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E66170"/>
                </a:solidFill>
                <a:latin typeface="+mj-lt"/>
                <a:ea typeface="+mj-ea"/>
                <a:cs typeface="+mj-cs"/>
                <a:sym typeface="Helvetica"/>
              </a:defRPr>
            </a:pPr>
            <a:r>
              <a:rPr>
                <a:solidFill>
                  <a:srgbClr val="D1D1D1"/>
                </a:solidFill>
              </a:rPr>
              <a:t>   </a:t>
            </a:r>
            <a:r>
              <a:rPr>
                <a:solidFill>
                  <a:srgbClr val="D2CD86"/>
                </a:solidFill>
              </a:rPr>
              <a:t>.</a:t>
            </a:r>
            <a:r>
              <a:rPr>
                <a:solidFill>
                  <a:srgbClr val="D1D1D1"/>
                </a:solidFill>
              </a:rPr>
              <a:t>then</a:t>
            </a:r>
            <a:r>
              <a:rPr>
                <a:solidFill>
                  <a:srgbClr val="D2CD86"/>
                </a:solidFill>
              </a:rPr>
              <a:t>(</a:t>
            </a:r>
            <a:r>
              <a:rPr b="1"/>
              <a:t>function</a:t>
            </a:r>
            <a:r>
              <a:rPr>
                <a:solidFill>
                  <a:srgbClr val="D2CD86"/>
                </a:solidFill>
              </a:rPr>
              <a:t>(</a:t>
            </a:r>
            <a:r>
              <a:rPr>
                <a:solidFill>
                  <a:srgbClr val="D1D1D1"/>
                </a:solidFill>
              </a:rPr>
              <a:t>reg</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console</a:t>
            </a:r>
            <a:r>
              <a:rPr>
                <a:solidFill>
                  <a:srgbClr val="D2CD86"/>
                </a:solidFill>
              </a:rPr>
              <a:t>.</a:t>
            </a:r>
            <a:r>
              <a:rPr b="1">
                <a:solidFill>
                  <a:srgbClr val="E66170"/>
                </a:solidFill>
              </a:rPr>
              <a:t>log</a:t>
            </a:r>
            <a:r>
              <a:rPr>
                <a:solidFill>
                  <a:srgbClr val="D2CD86"/>
                </a:solidFill>
              </a:rPr>
              <a:t>(</a:t>
            </a:r>
            <a:r>
              <a:rPr>
                <a:solidFill>
                  <a:srgbClr val="02D046"/>
                </a:solidFill>
              </a:rPr>
              <a:t>'</a:t>
            </a:r>
            <a:r>
              <a:t>Service Worker Registered</a:t>
            </a:r>
            <a:r>
              <a:rPr>
                <a:solidFill>
                  <a:srgbClr val="02D046"/>
                </a:solidFill>
              </a:rPr>
              <a:t>'</a:t>
            </a:r>
            <a:r>
              <a:rPr>
                <a:solidFill>
                  <a:srgbClr val="D2CD86"/>
                </a:solidFill>
              </a:rPr>
              <a:t>,</a:t>
            </a:r>
            <a:r>
              <a:rPr>
                <a:solidFill>
                  <a:srgbClr val="D1D1D1"/>
                </a:solidFill>
              </a:rPr>
              <a:t> reg</a:t>
            </a:r>
            <a:r>
              <a:rPr>
                <a:solidFill>
                  <a:srgbClr val="D2CD86"/>
                </a:solidFill>
              </a:rPr>
              <a:t>)</a:t>
            </a:r>
            <a:r>
              <a:rPr>
                <a:solidFill>
                  <a:srgbClr val="B060B0"/>
                </a:solidFill>
              </a:rPr>
              <a:t>;</a:t>
            </a:r>
            <a:endParaRPr>
              <a:solidFill>
                <a:srgbClr val="D1D1D1"/>
              </a:solidFill>
            </a:endParaRPr>
          </a:p>
          <a:p>
            <a:pPr defTabSz="228600">
              <a:spcBef>
                <a:spcPts val="0"/>
              </a:spcBef>
              <a:defRPr sz="5600">
                <a:solidFill>
                  <a:srgbClr val="D1D1D1"/>
                </a:solidFill>
                <a:latin typeface="+mj-lt"/>
                <a:ea typeface="+mj-ea"/>
                <a:cs typeface="+mj-cs"/>
                <a:sym typeface="Helvetica"/>
              </a:defRPr>
            </a:pPr>
            <a:r>
              <a:t>   </a:t>
            </a:r>
            <a:r>
              <a:rPr>
                <a:solidFill>
                  <a:srgbClr val="B060B0"/>
                </a:solidFill>
              </a:rPr>
              <a:t>}</a:t>
            </a:r>
            <a:r>
              <a:rPr>
                <a:solidFill>
                  <a:srgbClr val="D2CD86"/>
                </a:solidFill>
              </a:rPr>
              <a:t>)</a:t>
            </a:r>
          </a:p>
          <a:p>
            <a:pPr defTabSz="228600">
              <a:spcBef>
                <a:spcPts val="0"/>
              </a:spcBef>
              <a:defRPr sz="5600" b="1">
                <a:solidFill>
                  <a:srgbClr val="E66170"/>
                </a:solidFill>
                <a:latin typeface="+mj-lt"/>
                <a:ea typeface="+mj-ea"/>
                <a:cs typeface="+mj-cs"/>
                <a:sym typeface="Helvetica"/>
              </a:defRPr>
            </a:pPr>
            <a:r>
              <a:rPr b="0">
                <a:solidFill>
                  <a:srgbClr val="D1D1D1"/>
                </a:solidFill>
              </a:rPr>
              <a:t>   </a:t>
            </a:r>
            <a:r>
              <a:rPr b="0">
                <a:solidFill>
                  <a:srgbClr val="D2CD86"/>
                </a:solidFill>
              </a:rPr>
              <a:t>.</a:t>
            </a:r>
            <a:r>
              <a:t>catch</a:t>
            </a:r>
            <a:r>
              <a:rPr b="0">
                <a:solidFill>
                  <a:srgbClr val="D2CD86"/>
                </a:solidFill>
              </a:rPr>
              <a:t>(</a:t>
            </a:r>
            <a:r>
              <a:t>function</a:t>
            </a:r>
            <a:r>
              <a:rPr b="0">
                <a:solidFill>
                  <a:srgbClr val="D2CD86"/>
                </a:solidFill>
              </a:rPr>
              <a:t>(</a:t>
            </a:r>
            <a:r>
              <a:rPr b="0">
                <a:solidFill>
                  <a:srgbClr val="D1D1D1"/>
                </a:solidFill>
              </a:rPr>
              <a:t>err</a:t>
            </a:r>
            <a:r>
              <a:rPr b="0">
                <a:solidFill>
                  <a:srgbClr val="D2CD86"/>
                </a:solidFill>
              </a:rPr>
              <a:t>)</a:t>
            </a:r>
            <a:r>
              <a:rPr b="0">
                <a:solidFill>
                  <a:srgbClr val="D1D1D1"/>
                </a:solidFill>
              </a:rPr>
              <a:t> </a:t>
            </a:r>
            <a:r>
              <a:rPr b="0">
                <a:solidFill>
                  <a:srgbClr val="B060B0"/>
                </a:solidFill>
              </a:rPr>
              <a:t>{</a:t>
            </a:r>
            <a:endParaRPr b="0">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console</a:t>
            </a:r>
            <a:r>
              <a:rPr>
                <a:solidFill>
                  <a:srgbClr val="D2CD86"/>
                </a:solidFill>
              </a:rPr>
              <a:t>.</a:t>
            </a:r>
            <a:r>
              <a:rPr b="1">
                <a:solidFill>
                  <a:srgbClr val="E66170"/>
                </a:solidFill>
              </a:rPr>
              <a:t>log</a:t>
            </a:r>
            <a:r>
              <a:rPr>
                <a:solidFill>
                  <a:srgbClr val="D2CD86"/>
                </a:solidFill>
              </a:rPr>
              <a:t>(</a:t>
            </a:r>
            <a:r>
              <a:rPr>
                <a:solidFill>
                  <a:srgbClr val="02D046"/>
                </a:solidFill>
              </a:rPr>
              <a:t>'</a:t>
            </a:r>
            <a:r>
              <a:t>Error registering Service Worker</a:t>
            </a:r>
            <a:r>
              <a:rPr>
                <a:solidFill>
                  <a:srgbClr val="02D046"/>
                </a:solidFill>
              </a:rPr>
              <a:t>'</a:t>
            </a:r>
            <a:r>
              <a:rPr>
                <a:solidFill>
                  <a:srgbClr val="D2CD86"/>
                </a:solidFill>
              </a:rPr>
              <a:t>,</a:t>
            </a:r>
            <a:r>
              <a:rPr>
                <a:solidFill>
                  <a:srgbClr val="D1D1D1"/>
                </a:solidFill>
              </a:rPr>
              <a:t> err</a:t>
            </a:r>
            <a:r>
              <a:rPr>
                <a:solidFill>
                  <a:srgbClr val="D2CD86"/>
                </a:solidFill>
              </a:rPr>
              <a:t>)</a:t>
            </a:r>
            <a:r>
              <a:rPr>
                <a:solidFill>
                  <a:srgbClr val="B060B0"/>
                </a:solidFill>
              </a:rPr>
              <a:t>;</a:t>
            </a:r>
            <a:endParaRPr>
              <a:solidFill>
                <a:srgbClr val="D1D1D1"/>
              </a:solidFill>
            </a:endParaRPr>
          </a:p>
          <a:p>
            <a:pPr defTabSz="228600">
              <a:spcBef>
                <a:spcPts val="0"/>
              </a:spcBef>
              <a:defRPr sz="5600">
                <a:solidFill>
                  <a:srgbClr val="D1D1D1"/>
                </a:solidFill>
                <a:latin typeface="+mj-lt"/>
                <a:ea typeface="+mj-ea"/>
                <a:cs typeface="+mj-cs"/>
                <a:sym typeface="Helvetica"/>
              </a:defRPr>
            </a:pPr>
            <a:r>
              <a:t>   </a:t>
            </a:r>
            <a:r>
              <a:rPr>
                <a:solidFill>
                  <a:srgbClr val="B060B0"/>
                </a:solidFill>
              </a:rPr>
              <a:t>}</a:t>
            </a:r>
            <a:r>
              <a:rPr>
                <a:solidFill>
                  <a:srgbClr val="D2CD86"/>
                </a:solidFill>
              </a:rPr>
              <a:t>)</a:t>
            </a:r>
            <a:r>
              <a:rPr>
                <a:solidFill>
                  <a:srgbClr val="B060B0"/>
                </a:solidFill>
              </a:rPr>
              <a:t>;</a:t>
            </a:r>
          </a:p>
          <a:p>
            <a:pPr defTabSz="228600">
              <a:spcBef>
                <a:spcPts val="0"/>
              </a:spcBef>
              <a:defRPr sz="5600">
                <a:solidFill>
                  <a:srgbClr val="53585F"/>
                </a:solidFill>
                <a:latin typeface="+mj-lt"/>
                <a:ea typeface="+mj-ea"/>
                <a:cs typeface="+mj-cs"/>
                <a:sym typeface="Helvetica"/>
              </a:defRPr>
            </a:pPr>
            <a:r>
              <a:t>}</a:t>
            </a:r>
          </a:p>
        </p:txBody>
      </p:sp>
    </p:spTree>
    <p:extLst>
      <p:ext uri="{BB962C8B-B14F-4D97-AF65-F5344CB8AC3E}">
        <p14:creationId xmlns:p14="http://schemas.microsoft.com/office/powerpoint/2010/main" val="209676305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Screen Shot 2016-08-22 at 7.35.0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0"/>
            <a:ext cx="11381582"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88539398"/>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p:cNvSpPr>
          <p:nvPr>
            <p:ph type="body" idx="13"/>
          </p:nvPr>
        </p:nvSpPr>
        <p:spPr>
          <a:prstGeom prst="rect">
            <a:avLst/>
          </a:prstGeom>
        </p:spPr>
        <p:txBody>
          <a:bodyPr/>
          <a:lstStyle/>
          <a:p>
            <a:r>
              <a:t>Add an install Event Handler</a:t>
            </a:r>
          </a:p>
        </p:txBody>
      </p:sp>
      <p:sp>
        <p:nvSpPr>
          <p:cNvPr id="522" name="Shape 522"/>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23" name="Shape 523"/>
          <p:cNvSpPr/>
          <p:nvPr/>
        </p:nvSpPr>
        <p:spPr>
          <a:xfrm>
            <a:off x="6288802" y="3650804"/>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524" name="Shape 524"/>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525" name="Shape 525"/>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526" name="Shape 526"/>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527" name="Shape 527"/>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528" name="Shape 528"/>
          <p:cNvSpPr/>
          <p:nvPr/>
        </p:nvSpPr>
        <p:spPr>
          <a:xfrm flipV="1">
            <a:off x="7512568" y="3036470"/>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29" name="Shape 529"/>
          <p:cNvSpPr/>
          <p:nvPr/>
        </p:nvSpPr>
        <p:spPr>
          <a:xfrm>
            <a:off x="7531851" y="3021750"/>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30" name="Shape 530"/>
          <p:cNvSpPr/>
          <p:nvPr/>
        </p:nvSpPr>
        <p:spPr>
          <a:xfrm flipV="1">
            <a:off x="9588329" y="3036278"/>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31" name="Shape 531"/>
          <p:cNvSpPr/>
          <p:nvPr/>
        </p:nvSpPr>
        <p:spPr>
          <a:xfrm>
            <a:off x="10427452" y="3021173"/>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32" name="Shape 532"/>
          <p:cNvSpPr/>
          <p:nvPr/>
        </p:nvSpPr>
        <p:spPr>
          <a:xfrm>
            <a:off x="7736602" y="2718778"/>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33" name="Shape 533"/>
          <p:cNvSpPr/>
          <p:nvPr/>
        </p:nvSpPr>
        <p:spPr>
          <a:xfrm>
            <a:off x="7531852" y="4365369"/>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34" name="Shape 534"/>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35" name="Shape 535"/>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36" name="Shape 536"/>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388446566"/>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title"/>
          </p:nvPr>
        </p:nvSpPr>
        <p:spPr>
          <a:prstGeom prst="rect">
            <a:avLst/>
          </a:prstGeom>
        </p:spPr>
        <p:txBody>
          <a:bodyPr/>
          <a:lstStyle/>
          <a:p>
            <a:r>
              <a:t>Add an install Event Handler</a:t>
            </a:r>
          </a:p>
        </p:txBody>
      </p:sp>
      <p:sp>
        <p:nvSpPr>
          <p:cNvPr id="541" name="Shape 541"/>
          <p:cNvSpPr>
            <a:spLocks noGrp="1"/>
          </p:cNvSpPr>
          <p:nvPr>
            <p:ph type="body" idx="1"/>
          </p:nvPr>
        </p:nvSpPr>
        <p:spPr>
          <a:prstGeom prst="rect">
            <a:avLst/>
          </a:prstGeom>
        </p:spPr>
        <p:txBody>
          <a:bodyPr/>
          <a:lstStyle/>
          <a:p>
            <a:pPr defTabSz="228600">
              <a:spcBef>
                <a:spcPts val="0"/>
              </a:spcBef>
              <a:defRPr sz="5600">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event</a:t>
            </a:r>
            <a:r>
              <a:rPr>
                <a:solidFill>
                  <a:srgbClr val="D2CD86"/>
                </a:solidFill>
              </a:rPr>
              <a:t>)</a:t>
            </a:r>
            <a:r>
              <a:t> </a:t>
            </a:r>
            <a:r>
              <a:rPr>
                <a:solidFill>
                  <a:srgbClr val="B060B0"/>
                </a:solidFill>
              </a:rPr>
              <a:t>{</a:t>
            </a:r>
          </a:p>
          <a:p>
            <a:pPr defTabSz="228600">
              <a:spcBef>
                <a:spcPts val="0"/>
              </a:spcBef>
              <a:defRPr sz="5600">
                <a:solidFill>
                  <a:srgbClr val="D1D1D1"/>
                </a:solidFill>
                <a:latin typeface="+mj-lt"/>
                <a:ea typeface="+mj-ea"/>
                <a:cs typeface="+mj-cs"/>
                <a:sym typeface="Helvetica"/>
              </a:defRPr>
            </a:pPr>
            <a:r>
              <a:t>  </a:t>
            </a:r>
            <a:r>
              <a:rPr b="1">
                <a:solidFill>
                  <a:srgbClr val="E66170"/>
                </a:solidFill>
              </a:rPr>
              <a:t>return</a:t>
            </a:r>
            <a:r>
              <a:t> self</a:t>
            </a:r>
            <a:r>
              <a:rPr>
                <a:solidFill>
                  <a:srgbClr val="D2CD86"/>
                </a:solidFill>
              </a:rPr>
              <a:t>.</a:t>
            </a:r>
            <a:r>
              <a:t>skipWaiting</a:t>
            </a:r>
            <a:r>
              <a:rPr>
                <a:solidFill>
                  <a:srgbClr val="D2CD86"/>
                </a:solidFill>
              </a:rPr>
              <a:t>()</a:t>
            </a:r>
            <a:r>
              <a:rPr>
                <a:solidFill>
                  <a:srgbClr val="B060B0"/>
                </a:solidFill>
              </a:rPr>
              <a:t>;</a:t>
            </a:r>
          </a:p>
          <a:p>
            <a:pPr defTabSz="228600">
              <a:spcBef>
                <a:spcPts val="0"/>
              </a:spcBef>
              <a:defRPr sz="5600">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52960100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p:cNvSpPr>
          <p:nvPr>
            <p:ph type="body" idx="13"/>
          </p:nvPr>
        </p:nvSpPr>
        <p:spPr>
          <a:prstGeom prst="rect">
            <a:avLst/>
          </a:prstGeom>
        </p:spPr>
        <p:txBody>
          <a:bodyPr/>
          <a:lstStyle/>
          <a:p>
            <a:r>
              <a:t>Pre-fetch the App Resources</a:t>
            </a:r>
          </a:p>
        </p:txBody>
      </p:sp>
      <p:sp>
        <p:nvSpPr>
          <p:cNvPr id="546" name="Shape 546"/>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47" name="Shape 547"/>
          <p:cNvSpPr/>
          <p:nvPr/>
        </p:nvSpPr>
        <p:spPr>
          <a:xfrm>
            <a:off x="6288802" y="3650804"/>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548" name="Shape 548"/>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549" name="Shape 549"/>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550" name="Shape 550"/>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551" name="Shape 551"/>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552" name="Shape 552"/>
          <p:cNvSpPr/>
          <p:nvPr/>
        </p:nvSpPr>
        <p:spPr>
          <a:xfrm flipV="1">
            <a:off x="7512568" y="3036470"/>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53" name="Shape 553"/>
          <p:cNvSpPr/>
          <p:nvPr/>
        </p:nvSpPr>
        <p:spPr>
          <a:xfrm>
            <a:off x="7531851" y="3021750"/>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54" name="Shape 554"/>
          <p:cNvSpPr/>
          <p:nvPr/>
        </p:nvSpPr>
        <p:spPr>
          <a:xfrm flipV="1">
            <a:off x="9588329" y="3036278"/>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55" name="Shape 555"/>
          <p:cNvSpPr/>
          <p:nvPr/>
        </p:nvSpPr>
        <p:spPr>
          <a:xfrm>
            <a:off x="10427452" y="3021173"/>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56" name="Shape 556"/>
          <p:cNvSpPr/>
          <p:nvPr/>
        </p:nvSpPr>
        <p:spPr>
          <a:xfrm>
            <a:off x="7736602" y="2718778"/>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57" name="Shape 557"/>
          <p:cNvSpPr/>
          <p:nvPr/>
        </p:nvSpPr>
        <p:spPr>
          <a:xfrm>
            <a:off x="7531852" y="4365369"/>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58" name="Shape 558"/>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59" name="Shape 559"/>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60" name="Shape 560"/>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42713202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p:cNvSpPr>
          <p:nvPr>
            <p:ph type="title"/>
          </p:nvPr>
        </p:nvSpPr>
        <p:spPr>
          <a:prstGeom prst="rect">
            <a:avLst/>
          </a:prstGeom>
        </p:spPr>
        <p:txBody>
          <a:bodyPr/>
          <a:lstStyle/>
          <a:p>
            <a:r>
              <a:t>Pre-fetch the App Resources</a:t>
            </a:r>
          </a:p>
        </p:txBody>
      </p:sp>
      <p:sp>
        <p:nvSpPr>
          <p:cNvPr id="565" name="Shape 565"/>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t> cacheName = 'app-shell-cache-v1';</a:t>
            </a:r>
            <a:endParaRPr>
              <a:solidFill>
                <a:srgbClr val="D1D1D1"/>
              </a:solidFill>
            </a:endParaRPr>
          </a:p>
          <a:p>
            <a:pPr defTabSz="208026">
              <a:spcBef>
                <a:spcPts val="0"/>
              </a:spcBef>
              <a:defRPr sz="5096">
                <a:solidFill>
                  <a:srgbClr val="53585F"/>
                </a:solidFill>
                <a:latin typeface="+mj-lt"/>
                <a:ea typeface="+mj-ea"/>
                <a:cs typeface="+mj-cs"/>
                <a:sym typeface="Helvetica"/>
              </a:defRPr>
            </a:pPr>
            <a:r>
              <a:rPr b="1"/>
              <a:t>var</a:t>
            </a:r>
            <a: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event</a:t>
            </a:r>
            <a:r>
              <a:rPr>
                <a:solidFill>
                  <a:srgbClr val="D2CD86"/>
                </a:solidFill>
              </a:rPr>
              <a:t>)</a:t>
            </a: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a:solidFill>
                  <a:srgbClr val="53585F"/>
                </a:solidFill>
              </a:rPr>
              <a:t>event.waitUntil(</a:t>
            </a:r>
          </a:p>
          <a:p>
            <a:pPr defTabSz="208026">
              <a:spcBef>
                <a:spcPts val="0"/>
              </a:spcBef>
              <a:defRPr sz="5096">
                <a:solidFill>
                  <a:srgbClr val="D1D1D1"/>
                </a:solidFill>
                <a:latin typeface="+mj-lt"/>
                <a:ea typeface="+mj-ea"/>
                <a:cs typeface="+mj-cs"/>
                <a:sym typeface="Helvetica"/>
              </a:defRPr>
            </a:pPr>
            <a:r>
              <a:t>    caches</a:t>
            </a:r>
            <a:r>
              <a:rPr>
                <a:solidFill>
                  <a:srgbClr val="D2CD86"/>
                </a:solidFill>
              </a:rPr>
              <a:t>.</a:t>
            </a:r>
            <a:r>
              <a:t>open</a:t>
            </a:r>
            <a:r>
              <a:rPr>
                <a:solidFill>
                  <a:srgbClr val="D2CD86"/>
                </a:solidFill>
              </a:rPr>
              <a:t>(</a:t>
            </a:r>
            <a:r>
              <a:t>cacheName</a:t>
            </a:r>
            <a:r>
              <a:rPr>
                <a:solidFill>
                  <a:srgbClr val="D2CD86"/>
                </a:solidFill>
              </a:rPr>
              <a:t>)</a:t>
            </a:r>
            <a:r>
              <a:rPr>
                <a:solidFill>
                  <a:srgbClr val="53585F"/>
                </a:solidFill>
              </a:rPr>
              <a:t>.then(</a:t>
            </a:r>
            <a:r>
              <a:rPr b="1">
                <a:solidFill>
                  <a:srgbClr val="53585F"/>
                </a:solidFill>
              </a:rPr>
              <a:t>function</a:t>
            </a:r>
            <a:r>
              <a:rPr>
                <a:solidFill>
                  <a:srgbClr val="53585F"/>
                </a:solidFill>
              </a:rPr>
              <a:t>(cache) {</a:t>
            </a:r>
          </a:p>
          <a:p>
            <a:pPr defTabSz="208026">
              <a:spcBef>
                <a:spcPts val="0"/>
              </a:spcBef>
              <a:defRPr sz="5096">
                <a:solidFill>
                  <a:srgbClr val="53585F"/>
                </a:solidFill>
                <a:latin typeface="+mj-lt"/>
                <a:ea typeface="+mj-ea"/>
                <a:cs typeface="+mj-cs"/>
                <a:sym typeface="Helvetica"/>
              </a:defRPr>
            </a:pPr>
            <a:r>
              <a:t>        </a:t>
            </a:r>
            <a:r>
              <a:rPr b="1"/>
              <a:t>return</a:t>
            </a:r>
            <a:r>
              <a:t> cache.addAll(filesToCache);</a:t>
            </a:r>
          </a:p>
          <a:p>
            <a:pPr defTabSz="208026">
              <a:spcBef>
                <a:spcPts val="0"/>
              </a:spcBef>
              <a:defRPr sz="5096">
                <a:solidFill>
                  <a:srgbClr val="53585F"/>
                </a:solidFill>
                <a:latin typeface="+mj-lt"/>
                <a:ea typeface="+mj-ea"/>
                <a:cs typeface="+mj-cs"/>
                <a:sym typeface="Helvetica"/>
              </a:defRPr>
            </a:pPr>
            <a:r>
              <a:t>    }).then(</a:t>
            </a:r>
            <a:r>
              <a:rPr b="1"/>
              <a:t>function</a:t>
            </a:r>
            <a:r>
              <a:t>() {</a:t>
            </a:r>
          </a:p>
          <a:p>
            <a:pPr defTabSz="208026">
              <a:spcBef>
                <a:spcPts val="0"/>
              </a:spcBef>
              <a:defRPr sz="5096">
                <a:solidFill>
                  <a:srgbClr val="53585F"/>
                </a:solidFill>
                <a:latin typeface="+mj-lt"/>
                <a:ea typeface="+mj-ea"/>
                <a:cs typeface="+mj-cs"/>
                <a:sym typeface="Helvetica"/>
              </a:defRPr>
            </a:pPr>
            <a:r>
              <a:t>      </a:t>
            </a:r>
            <a:r>
              <a:rPr b="1"/>
              <a:t>return</a:t>
            </a:r>
            <a:r>
              <a:t> self.skipWaiting();</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754606842"/>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p:cNvSpPr>
          <p:nvPr>
            <p:ph type="title"/>
          </p:nvPr>
        </p:nvSpPr>
        <p:spPr>
          <a:prstGeom prst="rect">
            <a:avLst/>
          </a:prstGeom>
        </p:spPr>
        <p:txBody>
          <a:bodyPr/>
          <a:lstStyle/>
          <a:p>
            <a:r>
              <a:t>Pre-fetch the App Resources</a:t>
            </a:r>
          </a:p>
        </p:txBody>
      </p:sp>
      <p:sp>
        <p:nvSpPr>
          <p:cNvPr id="570" name="Shape 570"/>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t> cacheName = 'app-shell-cache-v1';</a:t>
            </a:r>
          </a:p>
          <a:p>
            <a:pPr defTabSz="208026">
              <a:spcBef>
                <a:spcPts val="0"/>
              </a:spcBef>
              <a:defRPr sz="5096">
                <a:solidFill>
                  <a:srgbClr val="53585F"/>
                </a:solidFill>
                <a:latin typeface="+mj-lt"/>
                <a:ea typeface="+mj-ea"/>
                <a:cs typeface="+mj-cs"/>
                <a:sym typeface="Helvetica"/>
              </a:defRPr>
            </a:pPr>
            <a:r>
              <a:rPr b="1"/>
              <a:t>var</a:t>
            </a:r>
            <a: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event</a:t>
            </a:r>
            <a:r>
              <a:rPr>
                <a:solidFill>
                  <a:srgbClr val="D2CD86"/>
                </a:solidFill>
              </a:rPr>
              <a:t>)</a:t>
            </a:r>
            <a:r>
              <a:t> </a:t>
            </a:r>
            <a:r>
              <a:rPr>
                <a:solidFill>
                  <a:srgbClr val="B060B0"/>
                </a:solidFill>
              </a:rPr>
              <a:t>{</a:t>
            </a:r>
          </a:p>
          <a:p>
            <a:pPr defTabSz="208026">
              <a:spcBef>
                <a:spcPts val="0"/>
              </a:spcBef>
              <a:defRPr sz="5096">
                <a:solidFill>
                  <a:srgbClr val="53585F"/>
                </a:solidFill>
                <a:latin typeface="+mj-lt"/>
                <a:ea typeface="+mj-ea"/>
                <a:cs typeface="+mj-cs"/>
                <a:sym typeface="Helvetica"/>
              </a:defRPr>
            </a:pPr>
            <a:r>
              <a:t>  event.waitUntil(</a:t>
            </a:r>
          </a:p>
          <a:p>
            <a:pPr defTabSz="208026">
              <a:spcBef>
                <a:spcPts val="0"/>
              </a:spcBef>
              <a:defRPr sz="5096">
                <a:solidFill>
                  <a:srgbClr val="53585F"/>
                </a:solidFill>
                <a:latin typeface="+mj-lt"/>
                <a:ea typeface="+mj-ea"/>
                <a:cs typeface="+mj-cs"/>
                <a:sym typeface="Helvetica"/>
              </a:defRPr>
            </a:pPr>
            <a:r>
              <a:t>    caches.open(cacheName).then(</a:t>
            </a:r>
            <a:r>
              <a:rPr b="1"/>
              <a:t>function</a:t>
            </a:r>
            <a:r>
              <a:t>(cache) {</a:t>
            </a:r>
          </a:p>
          <a:p>
            <a:pPr defTabSz="208026">
              <a:spcBef>
                <a:spcPts val="0"/>
              </a:spcBef>
              <a:defRPr sz="5096">
                <a:solidFill>
                  <a:srgbClr val="D1D1D1"/>
                </a:solidFill>
                <a:latin typeface="+mj-lt"/>
                <a:ea typeface="+mj-ea"/>
                <a:cs typeface="+mj-cs"/>
                <a:sym typeface="Helvetica"/>
              </a:defRPr>
            </a:pPr>
            <a:r>
              <a:t>        </a:t>
            </a:r>
            <a:r>
              <a:rPr b="1">
                <a:solidFill>
                  <a:srgbClr val="E66170"/>
                </a:solidFill>
              </a:rPr>
              <a:t>return</a:t>
            </a:r>
            <a:r>
              <a:t> cache</a:t>
            </a:r>
            <a:r>
              <a:rPr>
                <a:solidFill>
                  <a:srgbClr val="D2CD86"/>
                </a:solidFill>
              </a:rPr>
              <a:t>.</a:t>
            </a:r>
            <a:r>
              <a:t>addAll</a:t>
            </a:r>
            <a:r>
              <a:rPr>
                <a:solidFill>
                  <a:srgbClr val="D2CD86"/>
                </a:solidFill>
              </a:rPr>
              <a:t>(</a:t>
            </a:r>
            <a:r>
              <a:t>filesToCache</a:t>
            </a:r>
            <a:r>
              <a:rPr>
                <a:solidFill>
                  <a:srgbClr val="D2CD86"/>
                </a:solidFill>
              </a:rPr>
              <a:t>)</a:t>
            </a:r>
            <a:r>
              <a:rPr>
                <a:solidFill>
                  <a:srgbClr val="B060B0"/>
                </a:solidFill>
              </a:rPr>
              <a:t>;</a:t>
            </a:r>
          </a:p>
          <a:p>
            <a:pPr defTabSz="208026">
              <a:spcBef>
                <a:spcPts val="0"/>
              </a:spcBef>
              <a:defRPr sz="5096">
                <a:solidFill>
                  <a:srgbClr val="53585F"/>
                </a:solidFill>
                <a:latin typeface="+mj-lt"/>
                <a:ea typeface="+mj-ea"/>
                <a:cs typeface="+mj-cs"/>
                <a:sym typeface="Helvetica"/>
              </a:defRPr>
            </a:pPr>
            <a:r>
              <a:t>    }).then(</a:t>
            </a:r>
            <a:r>
              <a:rPr b="1"/>
              <a:t>function</a:t>
            </a:r>
            <a:r>
              <a:t>() {</a:t>
            </a:r>
          </a:p>
          <a:p>
            <a:pPr defTabSz="208026">
              <a:spcBef>
                <a:spcPts val="0"/>
              </a:spcBef>
              <a:defRPr sz="5096">
                <a:solidFill>
                  <a:srgbClr val="53585F"/>
                </a:solidFill>
                <a:latin typeface="+mj-lt"/>
                <a:ea typeface="+mj-ea"/>
                <a:cs typeface="+mj-cs"/>
                <a:sym typeface="Helvetica"/>
              </a:defRPr>
            </a:pPr>
            <a:r>
              <a:t>      </a:t>
            </a:r>
            <a:r>
              <a:rPr b="1"/>
              <a:t>return</a:t>
            </a:r>
            <a:r>
              <a:t> self.skipWaiting();</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1963615500"/>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p:cNvSpPr>
          <p:nvPr>
            <p:ph type="title"/>
          </p:nvPr>
        </p:nvSpPr>
        <p:spPr>
          <a:prstGeom prst="rect">
            <a:avLst/>
          </a:prstGeom>
        </p:spPr>
        <p:txBody>
          <a:bodyPr/>
          <a:lstStyle/>
          <a:p>
            <a:r>
              <a:t>Pre-fetch the App Resources</a:t>
            </a:r>
          </a:p>
        </p:txBody>
      </p:sp>
      <p:sp>
        <p:nvSpPr>
          <p:cNvPr id="575" name="Shape 575"/>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t> cacheName = 'app-shell-cache-v1';</a:t>
            </a:r>
          </a:p>
          <a:p>
            <a:pPr defTabSz="208026">
              <a:spcBef>
                <a:spcPts val="0"/>
              </a:spcBef>
              <a:defRPr sz="5096">
                <a:solidFill>
                  <a:srgbClr val="53585F"/>
                </a:solidFill>
                <a:latin typeface="+mj-lt"/>
                <a:ea typeface="+mj-ea"/>
                <a:cs typeface="+mj-cs"/>
                <a:sym typeface="Helvetica"/>
              </a:defRPr>
            </a:pPr>
            <a:r>
              <a:rPr b="1"/>
              <a:t>var</a:t>
            </a:r>
            <a: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event</a:t>
            </a:r>
            <a:r>
              <a:rPr>
                <a:solidFill>
                  <a:srgbClr val="D2CD86"/>
                </a:solidFill>
              </a:rPr>
              <a:t>)</a:t>
            </a:r>
            <a:r>
              <a:t> </a:t>
            </a:r>
            <a:r>
              <a:rPr>
                <a:solidFill>
                  <a:srgbClr val="B060B0"/>
                </a:solidFill>
              </a:rPr>
              <a:t>{</a:t>
            </a:r>
          </a:p>
          <a:p>
            <a:pPr defTabSz="208026">
              <a:spcBef>
                <a:spcPts val="0"/>
              </a:spcBef>
              <a:defRPr sz="5096">
                <a:solidFill>
                  <a:srgbClr val="53585F"/>
                </a:solidFill>
                <a:latin typeface="+mj-lt"/>
                <a:ea typeface="+mj-ea"/>
                <a:cs typeface="+mj-cs"/>
                <a:sym typeface="Helvetica"/>
              </a:defRPr>
            </a:pPr>
            <a:r>
              <a:t>  event.waitUntil(</a:t>
            </a:r>
          </a:p>
          <a:p>
            <a:pPr defTabSz="208026">
              <a:spcBef>
                <a:spcPts val="0"/>
              </a:spcBef>
              <a:defRPr sz="5096">
                <a:solidFill>
                  <a:srgbClr val="53585F"/>
                </a:solidFill>
                <a:latin typeface="+mj-lt"/>
                <a:ea typeface="+mj-ea"/>
                <a:cs typeface="+mj-cs"/>
                <a:sym typeface="Helvetica"/>
              </a:defRPr>
            </a:pPr>
            <a:r>
              <a:t>    caches.open(cacheName).then(</a:t>
            </a:r>
            <a:r>
              <a:rPr b="1"/>
              <a:t>function</a:t>
            </a:r>
            <a:r>
              <a:t>(cache) {</a:t>
            </a:r>
          </a:p>
          <a:p>
            <a:pPr defTabSz="208026">
              <a:spcBef>
                <a:spcPts val="0"/>
              </a:spcBef>
              <a:defRPr sz="5096">
                <a:solidFill>
                  <a:srgbClr val="53585F"/>
                </a:solidFill>
                <a:latin typeface="+mj-lt"/>
                <a:ea typeface="+mj-ea"/>
                <a:cs typeface="+mj-cs"/>
                <a:sym typeface="Helvetica"/>
              </a:defRPr>
            </a:pPr>
            <a:r>
              <a:t>        </a:t>
            </a:r>
            <a:r>
              <a:rPr b="1"/>
              <a:t>return</a:t>
            </a:r>
            <a:r>
              <a:t> cache.addAll(filesToCache);</a:t>
            </a:r>
          </a:p>
          <a:p>
            <a:pPr defTabSz="208026">
              <a:spcBef>
                <a:spcPts val="0"/>
              </a:spcBef>
              <a:defRPr sz="5096">
                <a:solidFill>
                  <a:srgbClr val="53585F"/>
                </a:solidFill>
                <a:latin typeface="+mj-lt"/>
                <a:ea typeface="+mj-ea"/>
                <a:cs typeface="+mj-cs"/>
                <a:sym typeface="Helvetica"/>
              </a:defRPr>
            </a:pPr>
            <a:r>
              <a:t>    }).then(</a:t>
            </a:r>
            <a:r>
              <a:rPr b="1"/>
              <a:t>function</a:t>
            </a:r>
            <a:r>
              <a:t>() {</a:t>
            </a:r>
            <a:endParaRPr>
              <a:solidFill>
                <a:srgbClr val="D1D1D1"/>
              </a:solidFill>
            </a:endParaRPr>
          </a:p>
          <a:p>
            <a:pPr defTabSz="208026">
              <a:spcBef>
                <a:spcPts val="0"/>
              </a:spcBef>
              <a:defRPr sz="5096">
                <a:solidFill>
                  <a:srgbClr val="D1D1D1"/>
                </a:solidFill>
                <a:latin typeface="+mj-lt"/>
                <a:ea typeface="+mj-ea"/>
                <a:cs typeface="+mj-cs"/>
                <a:sym typeface="Helvetica"/>
              </a:defRPr>
            </a:pPr>
            <a:r>
              <a:t>      </a:t>
            </a:r>
            <a:r>
              <a:rPr b="1">
                <a:solidFill>
                  <a:srgbClr val="E66170"/>
                </a:solidFill>
              </a:rPr>
              <a:t>return</a:t>
            </a:r>
            <a:r>
              <a:t> self</a:t>
            </a:r>
            <a:r>
              <a:rPr>
                <a:solidFill>
                  <a:srgbClr val="D2CD86"/>
                </a:solidFill>
              </a:rPr>
              <a:t>.</a:t>
            </a:r>
            <a:r>
              <a:t>skipWaiting</a:t>
            </a:r>
            <a:r>
              <a:rPr>
                <a:solidFill>
                  <a:srgbClr val="D2CD86"/>
                </a:solidFill>
              </a:rPr>
              <a:t>()</a:t>
            </a:r>
            <a:r>
              <a:rPr>
                <a:solidFill>
                  <a:srgbClr val="B060B0"/>
                </a:solidFill>
              </a:rPr>
              <a:t>;</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136072606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p:cNvSpPr>
          <p:nvPr>
            <p:ph type="title"/>
          </p:nvPr>
        </p:nvSpPr>
        <p:spPr>
          <a:prstGeom prst="rect">
            <a:avLst/>
          </a:prstGeom>
        </p:spPr>
        <p:txBody>
          <a:bodyPr/>
          <a:lstStyle/>
          <a:p>
            <a:r>
              <a:t>Pre-fetch the App Resources</a:t>
            </a:r>
          </a:p>
        </p:txBody>
      </p:sp>
      <p:sp>
        <p:nvSpPr>
          <p:cNvPr id="580" name="Shape 580"/>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t> cacheName = 'app-shell-cache-v1';</a:t>
            </a:r>
          </a:p>
          <a:p>
            <a:pPr defTabSz="208026">
              <a:spcBef>
                <a:spcPts val="0"/>
              </a:spcBef>
              <a:defRPr sz="5096">
                <a:solidFill>
                  <a:srgbClr val="53585F"/>
                </a:solidFill>
                <a:latin typeface="+mj-lt"/>
                <a:ea typeface="+mj-ea"/>
                <a:cs typeface="+mj-cs"/>
                <a:sym typeface="Helvetica"/>
              </a:defRPr>
            </a:pPr>
            <a:r>
              <a:rPr b="1"/>
              <a:t>var</a:t>
            </a:r>
            <a: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event</a:t>
            </a:r>
            <a:r>
              <a:rPr>
                <a:solidFill>
                  <a:srgbClr val="D2CD86"/>
                </a:solidFill>
              </a:rPr>
              <a:t>)</a:t>
            </a: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event</a:t>
            </a:r>
            <a:r>
              <a:rPr>
                <a:solidFill>
                  <a:srgbClr val="D2CD86"/>
                </a:solidFill>
              </a:rPr>
              <a:t>.</a:t>
            </a:r>
            <a:r>
              <a:t>waitUntil</a:t>
            </a:r>
            <a:r>
              <a:rPr>
                <a:solidFill>
                  <a:srgbClr val="D2CD86"/>
                </a:solidFill>
              </a:rPr>
              <a:t>(</a:t>
            </a:r>
          </a:p>
          <a:p>
            <a:pPr defTabSz="208026">
              <a:spcBef>
                <a:spcPts val="0"/>
              </a:spcBef>
              <a:defRPr sz="5096">
                <a:solidFill>
                  <a:srgbClr val="D1D1D1"/>
                </a:solidFill>
                <a:latin typeface="+mj-lt"/>
                <a:ea typeface="+mj-ea"/>
                <a:cs typeface="+mj-cs"/>
                <a:sym typeface="Helvetica"/>
              </a:defRPr>
            </a:pPr>
            <a:r>
              <a:t>    </a:t>
            </a:r>
            <a:r>
              <a:rPr>
                <a:solidFill>
                  <a:srgbClr val="53585F"/>
                </a:solidFill>
              </a:rPr>
              <a:t>caches.open(cacheName).then(</a:t>
            </a:r>
            <a:r>
              <a:rPr b="1">
                <a:solidFill>
                  <a:srgbClr val="53585F"/>
                </a:solidFill>
              </a:rPr>
              <a:t>function</a:t>
            </a:r>
            <a:r>
              <a:rPr>
                <a:solidFill>
                  <a:srgbClr val="53585F"/>
                </a:solidFill>
              </a:rPr>
              <a:t>(cache) {</a:t>
            </a:r>
          </a:p>
          <a:p>
            <a:pPr defTabSz="208026">
              <a:spcBef>
                <a:spcPts val="0"/>
              </a:spcBef>
              <a:defRPr sz="5096">
                <a:solidFill>
                  <a:srgbClr val="53585F"/>
                </a:solidFill>
                <a:latin typeface="+mj-lt"/>
                <a:ea typeface="+mj-ea"/>
                <a:cs typeface="+mj-cs"/>
                <a:sym typeface="Helvetica"/>
              </a:defRPr>
            </a:pPr>
            <a:r>
              <a:t>        </a:t>
            </a:r>
            <a:r>
              <a:rPr b="1"/>
              <a:t>return</a:t>
            </a:r>
            <a:r>
              <a:t> cache.addAll(filesToCache);</a:t>
            </a:r>
          </a:p>
          <a:p>
            <a:pPr defTabSz="208026">
              <a:spcBef>
                <a:spcPts val="0"/>
              </a:spcBef>
              <a:defRPr sz="5096">
                <a:solidFill>
                  <a:srgbClr val="53585F"/>
                </a:solidFill>
                <a:latin typeface="+mj-lt"/>
                <a:ea typeface="+mj-ea"/>
                <a:cs typeface="+mj-cs"/>
                <a:sym typeface="Helvetica"/>
              </a:defRPr>
            </a:pPr>
            <a:r>
              <a:t>    }).then(</a:t>
            </a:r>
            <a:r>
              <a:rPr b="1"/>
              <a:t>function</a:t>
            </a:r>
            <a:r>
              <a:t>() {</a:t>
            </a:r>
          </a:p>
          <a:p>
            <a:pPr defTabSz="208026">
              <a:spcBef>
                <a:spcPts val="0"/>
              </a:spcBef>
              <a:defRPr sz="5096">
                <a:solidFill>
                  <a:srgbClr val="53585F"/>
                </a:solidFill>
                <a:latin typeface="+mj-lt"/>
                <a:ea typeface="+mj-ea"/>
                <a:cs typeface="+mj-cs"/>
                <a:sym typeface="Helvetica"/>
              </a:defRPr>
            </a:pPr>
            <a:r>
              <a:t>      </a:t>
            </a:r>
            <a:r>
              <a:rPr b="1"/>
              <a:t>return</a:t>
            </a:r>
            <a:r>
              <a:t> self.skipWaiting();</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D1D1D1"/>
                </a:solidFill>
                <a:latin typeface="+mj-lt"/>
                <a:ea typeface="+mj-ea"/>
                <a:cs typeface="+mj-cs"/>
                <a:sym typeface="Helvetica"/>
              </a:defRPr>
            </a:pPr>
            <a:r>
              <a:t>  </a:t>
            </a:r>
            <a:r>
              <a:rPr>
                <a:solidFill>
                  <a:srgbClr val="D2CD86"/>
                </a:solidFill>
              </a:rPr>
              <a:t>)</a:t>
            </a:r>
            <a:r>
              <a:rPr>
                <a:solidFill>
                  <a:srgbClr val="B060B0"/>
                </a:solidFill>
              </a:rPr>
              <a:t>;</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26184232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p:cNvSpPr>
          <p:nvPr>
            <p:ph type="body" idx="13"/>
          </p:nvPr>
        </p:nvSpPr>
        <p:spPr>
          <a:prstGeom prst="rect">
            <a:avLst/>
          </a:prstGeom>
        </p:spPr>
        <p:txBody>
          <a:bodyPr/>
          <a:lstStyle/>
          <a:p>
            <a:r>
              <a:rPr dirty="0"/>
              <a:t>Add an activate Event Handler</a:t>
            </a:r>
          </a:p>
        </p:txBody>
      </p:sp>
      <p:sp>
        <p:nvSpPr>
          <p:cNvPr id="585" name="Shape 585"/>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86" name="Shape 586"/>
          <p:cNvSpPr/>
          <p:nvPr/>
        </p:nvSpPr>
        <p:spPr>
          <a:xfrm>
            <a:off x="6288802" y="3650804"/>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587" name="Shape 587"/>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588" name="Shape 588"/>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589" name="Shape 589"/>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590" name="Shape 590"/>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591" name="Shape 591"/>
          <p:cNvSpPr/>
          <p:nvPr/>
        </p:nvSpPr>
        <p:spPr>
          <a:xfrm flipV="1">
            <a:off x="7512568" y="3036470"/>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92" name="Shape 592"/>
          <p:cNvSpPr/>
          <p:nvPr/>
        </p:nvSpPr>
        <p:spPr>
          <a:xfrm>
            <a:off x="7531851"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93" name="Shape 593"/>
          <p:cNvSpPr/>
          <p:nvPr/>
        </p:nvSpPr>
        <p:spPr>
          <a:xfrm flipV="1">
            <a:off x="9588329" y="3036278"/>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94" name="Shape 594"/>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95" name="Shape 595"/>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96" name="Shape 596"/>
          <p:cNvSpPr/>
          <p:nvPr/>
        </p:nvSpPr>
        <p:spPr>
          <a:xfrm>
            <a:off x="7531852" y="436536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97" name="Shape 597"/>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98" name="Shape 598"/>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99" name="Shape 599"/>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30328115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t>Add an activate Event Handler</a:t>
            </a:r>
          </a:p>
        </p:txBody>
      </p:sp>
      <p:sp>
        <p:nvSpPr>
          <p:cNvPr id="604" name="Shape 604"/>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activate</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a:t>
            </a:r>
            <a:r>
              <a:rPr>
                <a:solidFill>
                  <a:srgbClr val="D2CD86"/>
                </a:solidFill>
              </a:rPr>
              <a:t>)</a:t>
            </a: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a:solidFill>
                  <a:srgbClr val="53585F"/>
                </a:solidFill>
              </a:rPr>
              <a:t>e.waitUntil(</a:t>
            </a:r>
          </a:p>
          <a:p>
            <a:pPr defTabSz="208026">
              <a:spcBef>
                <a:spcPts val="0"/>
              </a:spcBef>
              <a:defRPr sz="5096">
                <a:solidFill>
                  <a:srgbClr val="D1D1D1"/>
                </a:solidFill>
                <a:latin typeface="+mj-lt"/>
                <a:ea typeface="+mj-ea"/>
                <a:cs typeface="+mj-cs"/>
                <a:sym typeface="Helvetica"/>
              </a:defRPr>
            </a:pPr>
            <a:r>
              <a:t>    caches</a:t>
            </a:r>
            <a:r>
              <a:rPr>
                <a:solidFill>
                  <a:srgbClr val="D2CD86"/>
                </a:solidFill>
              </a:rPr>
              <a:t>.</a:t>
            </a:r>
            <a:r>
              <a:t>keys</a:t>
            </a:r>
            <a:r>
              <a:rPr>
                <a:solidFill>
                  <a:srgbClr val="D2CD86"/>
                </a:solidFill>
              </a:rPr>
              <a:t>().</a:t>
            </a:r>
            <a:r>
              <a:t>then</a:t>
            </a:r>
            <a:r>
              <a:rPr>
                <a:solidFill>
                  <a:srgbClr val="D2CD86"/>
                </a:solidFill>
              </a:rPr>
              <a:t>(</a:t>
            </a:r>
            <a:r>
              <a:rPr b="1">
                <a:solidFill>
                  <a:srgbClr val="E66170"/>
                </a:solidFill>
              </a:rPr>
              <a:t>function</a:t>
            </a:r>
            <a:r>
              <a:rPr>
                <a:solidFill>
                  <a:srgbClr val="D2CD86"/>
                </a:solidFill>
              </a:rPr>
              <a:t>(</a:t>
            </a:r>
            <a:r>
              <a:t>keyList</a:t>
            </a:r>
            <a:r>
              <a:rPr>
                <a:solidFill>
                  <a:srgbClr val="D2CD86"/>
                </a:solidFill>
              </a:rPr>
              <a:t>)</a:t>
            </a: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b="1">
                <a:solidFill>
                  <a:srgbClr val="E66170"/>
                </a:solidFill>
              </a:rPr>
              <a:t>return</a:t>
            </a:r>
            <a:r>
              <a:t> Promise</a:t>
            </a:r>
            <a:r>
              <a:rPr>
                <a:solidFill>
                  <a:srgbClr val="D2CD86"/>
                </a:solidFill>
              </a:rPr>
              <a:t>.</a:t>
            </a:r>
            <a:r>
              <a:t>all</a:t>
            </a:r>
            <a:r>
              <a:rPr>
                <a:solidFill>
                  <a:srgbClr val="D2CD86"/>
                </a:solidFill>
              </a:rPr>
              <a:t>(</a:t>
            </a:r>
            <a:r>
              <a:t>keyList</a:t>
            </a:r>
            <a:r>
              <a:rPr>
                <a:solidFill>
                  <a:srgbClr val="D2CD86"/>
                </a:solidFill>
              </a:rPr>
              <a:t>.</a:t>
            </a:r>
            <a:r>
              <a:t>map</a:t>
            </a:r>
            <a:r>
              <a:rPr>
                <a:solidFill>
                  <a:srgbClr val="D2CD86"/>
                </a:solidFill>
              </a:rPr>
              <a:t>(</a:t>
            </a:r>
            <a:r>
              <a:rPr b="1">
                <a:solidFill>
                  <a:srgbClr val="E66170"/>
                </a:solidFill>
              </a:rPr>
              <a:t>function</a:t>
            </a:r>
            <a:r>
              <a:rPr>
                <a:solidFill>
                  <a:srgbClr val="D2CD86"/>
                </a:solidFill>
              </a:rPr>
              <a:t>(</a:t>
            </a:r>
            <a:r>
              <a:t>key</a:t>
            </a:r>
            <a:r>
              <a:rPr>
                <a:solidFill>
                  <a:srgbClr val="D2CD86"/>
                </a:solidFill>
              </a:rPr>
              <a:t>)</a:t>
            </a: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b="1">
                <a:solidFill>
                  <a:srgbClr val="E66170"/>
                </a:solidFill>
              </a:rPr>
              <a:t>if</a:t>
            </a:r>
            <a:r>
              <a:t> </a:t>
            </a:r>
            <a:r>
              <a:rPr>
                <a:solidFill>
                  <a:srgbClr val="D2CD86"/>
                </a:solidFill>
              </a:rPr>
              <a:t>(</a:t>
            </a:r>
            <a:r>
              <a:t>key </a:t>
            </a:r>
            <a:r>
              <a:rPr>
                <a:solidFill>
                  <a:srgbClr val="D2CD86"/>
                </a:solidFill>
              </a:rPr>
              <a:t>!==</a:t>
            </a:r>
            <a:r>
              <a:t> cacheName</a:t>
            </a:r>
            <a:r>
              <a:rPr>
                <a:solidFill>
                  <a:srgbClr val="D2CD86"/>
                </a:solidFill>
              </a:rPr>
              <a:t>)</a:t>
            </a: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b="1">
                <a:solidFill>
                  <a:srgbClr val="E66170"/>
                </a:solidFill>
              </a:rPr>
              <a:t>return</a:t>
            </a:r>
            <a:r>
              <a:t> caches</a:t>
            </a:r>
            <a:r>
              <a:rPr>
                <a:solidFill>
                  <a:srgbClr val="D2CD86"/>
                </a:solidFill>
              </a:rPr>
              <a:t>.</a:t>
            </a:r>
            <a:r>
              <a:rPr b="1">
                <a:solidFill>
                  <a:srgbClr val="E66170"/>
                </a:solidFill>
              </a:rPr>
              <a:t>delete</a:t>
            </a:r>
            <a:r>
              <a:rPr>
                <a:solidFill>
                  <a:srgbClr val="D2CD86"/>
                </a:solidFill>
              </a:rPr>
              <a:t>(</a:t>
            </a:r>
            <a:r>
              <a:t>key</a:t>
            </a:r>
            <a:r>
              <a:rPr>
                <a:solidFill>
                  <a:srgbClr val="D2CD86"/>
                </a:solidFill>
              </a:rPr>
              <a:t>)</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rPr>
                <a:solidFill>
                  <a:srgbClr val="D2CD86"/>
                </a:solidFill>
              </a:rPr>
              <a:t>))</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t>  </a:t>
            </a:r>
            <a:r>
              <a:rPr>
                <a:solidFill>
                  <a:srgbClr val="D2CD86"/>
                </a:solidFill>
              </a:rPr>
              <a:t>)</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b="1">
                <a:solidFill>
                  <a:srgbClr val="53585F"/>
                </a:solidFill>
              </a:rPr>
              <a:t>return</a:t>
            </a:r>
            <a:r>
              <a:rPr>
                <a:solidFill>
                  <a:srgbClr val="53585F"/>
                </a:solidFill>
              </a:rPr>
              <a:t> self.clients.claim();</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957224840"/>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p:cNvSpPr>
          <p:nvPr>
            <p:ph type="title"/>
          </p:nvPr>
        </p:nvSpPr>
        <p:spPr>
          <a:prstGeom prst="rect">
            <a:avLst/>
          </a:prstGeom>
        </p:spPr>
        <p:txBody>
          <a:bodyPr/>
          <a:lstStyle/>
          <a:p>
            <a:r>
              <a:t>Add an activate Event Handler</a:t>
            </a:r>
          </a:p>
        </p:txBody>
      </p:sp>
      <p:sp>
        <p:nvSpPr>
          <p:cNvPr id="609" name="Shape 609"/>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activate</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a:t>
            </a:r>
            <a:r>
              <a:rPr>
                <a:solidFill>
                  <a:srgbClr val="D2CD86"/>
                </a:solidFill>
              </a:rPr>
              <a:t>)</a:t>
            </a:r>
            <a:r>
              <a:t> </a:t>
            </a:r>
            <a:r>
              <a:rPr>
                <a:solidFill>
                  <a:srgbClr val="B060B0"/>
                </a:solidFill>
              </a:rPr>
              <a:t>{</a:t>
            </a:r>
          </a:p>
          <a:p>
            <a:pPr defTabSz="208026">
              <a:spcBef>
                <a:spcPts val="0"/>
              </a:spcBef>
              <a:defRPr sz="5096">
                <a:solidFill>
                  <a:srgbClr val="53585F"/>
                </a:solidFill>
                <a:latin typeface="+mj-lt"/>
                <a:ea typeface="+mj-ea"/>
                <a:cs typeface="+mj-cs"/>
                <a:sym typeface="Helvetica"/>
              </a:defRPr>
            </a:pPr>
            <a:r>
              <a:t>  e.waitUntil(</a:t>
            </a:r>
          </a:p>
          <a:p>
            <a:pPr defTabSz="208026">
              <a:spcBef>
                <a:spcPts val="0"/>
              </a:spcBef>
              <a:defRPr sz="5096">
                <a:solidFill>
                  <a:srgbClr val="53585F"/>
                </a:solidFill>
                <a:latin typeface="+mj-lt"/>
                <a:ea typeface="+mj-ea"/>
                <a:cs typeface="+mj-cs"/>
                <a:sym typeface="Helvetica"/>
              </a:defRPr>
            </a:pPr>
            <a:r>
              <a:t>    caches.keys().then(</a:t>
            </a:r>
            <a:r>
              <a:rPr b="1"/>
              <a:t>function</a:t>
            </a:r>
            <a:r>
              <a:t>(keyList) {</a:t>
            </a:r>
          </a:p>
          <a:p>
            <a:pPr defTabSz="208026">
              <a:spcBef>
                <a:spcPts val="0"/>
              </a:spcBef>
              <a:defRPr sz="5096">
                <a:solidFill>
                  <a:srgbClr val="53585F"/>
                </a:solidFill>
                <a:latin typeface="+mj-lt"/>
                <a:ea typeface="+mj-ea"/>
                <a:cs typeface="+mj-cs"/>
                <a:sym typeface="Helvetica"/>
              </a:defRPr>
            </a:pPr>
            <a:r>
              <a:t>      </a:t>
            </a:r>
            <a:r>
              <a:rPr b="1"/>
              <a:t>return</a:t>
            </a:r>
            <a:r>
              <a:t> Promise.all(keyList.map(</a:t>
            </a:r>
            <a:r>
              <a:rPr b="1"/>
              <a:t>function</a:t>
            </a:r>
            <a:r>
              <a:t>(key) {</a:t>
            </a:r>
          </a:p>
          <a:p>
            <a:pPr defTabSz="208026">
              <a:spcBef>
                <a:spcPts val="0"/>
              </a:spcBef>
              <a:defRPr sz="5096">
                <a:solidFill>
                  <a:srgbClr val="53585F"/>
                </a:solidFill>
                <a:latin typeface="+mj-lt"/>
                <a:ea typeface="+mj-ea"/>
                <a:cs typeface="+mj-cs"/>
                <a:sym typeface="Helvetica"/>
              </a:defRPr>
            </a:pPr>
            <a:r>
              <a:t>        </a:t>
            </a:r>
            <a:r>
              <a:rPr b="1"/>
              <a:t>if</a:t>
            </a:r>
            <a:r>
              <a:t> (key !== cacheName) {</a:t>
            </a:r>
          </a:p>
          <a:p>
            <a:pPr defTabSz="208026">
              <a:spcBef>
                <a:spcPts val="0"/>
              </a:spcBef>
              <a:defRPr sz="5096">
                <a:solidFill>
                  <a:srgbClr val="53585F"/>
                </a:solidFill>
                <a:latin typeface="+mj-lt"/>
                <a:ea typeface="+mj-ea"/>
                <a:cs typeface="+mj-cs"/>
                <a:sym typeface="Helvetica"/>
              </a:defRPr>
            </a:pPr>
            <a:r>
              <a:t>          </a:t>
            </a:r>
            <a:r>
              <a:rPr b="1"/>
              <a:t>return</a:t>
            </a:r>
            <a:r>
              <a:t> caches.</a:t>
            </a:r>
            <a:r>
              <a:rPr b="1"/>
              <a:t>delete</a:t>
            </a:r>
            <a:r>
              <a:t>(key);</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53585F"/>
                </a:solidFill>
                <a:latin typeface="+mj-lt"/>
                <a:ea typeface="+mj-ea"/>
                <a:cs typeface="+mj-cs"/>
                <a:sym typeface="Helvetica"/>
              </a:defRPr>
            </a:pPr>
            <a:r>
              <a:t>  );</a:t>
            </a:r>
          </a:p>
          <a:p>
            <a:pPr defTabSz="208026">
              <a:spcBef>
                <a:spcPts val="0"/>
              </a:spcBef>
              <a:defRPr sz="5096">
                <a:solidFill>
                  <a:srgbClr val="D1D1D1"/>
                </a:solidFill>
                <a:latin typeface="+mj-lt"/>
                <a:ea typeface="+mj-ea"/>
                <a:cs typeface="+mj-cs"/>
                <a:sym typeface="Helvetica"/>
              </a:defRPr>
            </a:pPr>
            <a:r>
              <a:t>  </a:t>
            </a:r>
            <a:r>
              <a:rPr b="1">
                <a:solidFill>
                  <a:srgbClr val="E66170"/>
                </a:solidFill>
              </a:rPr>
              <a:t>return</a:t>
            </a:r>
            <a:r>
              <a:t> self</a:t>
            </a:r>
            <a:r>
              <a:rPr>
                <a:solidFill>
                  <a:srgbClr val="D2CD86"/>
                </a:solidFill>
              </a:rPr>
              <a:t>.</a:t>
            </a:r>
            <a:r>
              <a:t>clients</a:t>
            </a:r>
            <a:r>
              <a:rPr>
                <a:solidFill>
                  <a:srgbClr val="D2CD86"/>
                </a:solidFill>
              </a:rPr>
              <a:t>.</a:t>
            </a:r>
            <a:r>
              <a:t>claim</a:t>
            </a:r>
            <a:r>
              <a:rPr>
                <a:solidFill>
                  <a:srgbClr val="D2CD86"/>
                </a:solidFill>
              </a:rPr>
              <a:t>()</a:t>
            </a:r>
            <a:r>
              <a:rPr>
                <a:solidFill>
                  <a:srgbClr val="B060B0"/>
                </a:solidFill>
              </a:rPr>
              <a:t>;</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44946017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descr="image14.jpg"/>
          <p:cNvPicPr>
            <a:picLocks noChangeAspect="1"/>
          </p:cNvPicPr>
          <p:nvPr/>
        </p:nvPicPr>
        <p:blipFill>
          <a:blip r:embed="rId3">
            <a:extLst>
              <a:ext uri="{28A0092B-C50C-407E-A947-70E740481C1C}">
                <a14:useLocalDpi xmlns:a14="http://schemas.microsoft.com/office/drawing/2010/main" val="0"/>
              </a:ext>
            </a:extLst>
          </a:blip>
          <a:srcRect b="20412"/>
          <a:stretch>
            <a:fillRect/>
          </a:stretch>
        </p:blipFill>
        <p:spPr bwMode="auto">
          <a:xfrm>
            <a:off x="0" y="0"/>
            <a:ext cx="12191207"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78" name="Picture 2" descr="Mobile-stats-vs-desktop-users-global-550x4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1332" y="236538"/>
            <a:ext cx="8668544" cy="638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30011367"/>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p:cNvSpPr>
          <p:nvPr>
            <p:ph type="body" idx="13"/>
          </p:nvPr>
        </p:nvSpPr>
        <p:spPr>
          <a:prstGeom prst="rect">
            <a:avLst/>
          </a:prstGeom>
        </p:spPr>
        <p:txBody>
          <a:bodyPr/>
          <a:lstStyle/>
          <a:p>
            <a:r>
              <a:t>Not Done Yet…</a:t>
            </a:r>
          </a:p>
        </p:txBody>
      </p:sp>
      <p:sp>
        <p:nvSpPr>
          <p:cNvPr id="614" name="Shape 614"/>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15" name="Shape 615"/>
          <p:cNvSpPr/>
          <p:nvPr/>
        </p:nvSpPr>
        <p:spPr>
          <a:xfrm>
            <a:off x="6288802" y="3650804"/>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616" name="Shape 616"/>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617" name="Shape 617"/>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618" name="Shape 618"/>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619" name="Shape 619"/>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620" name="Shape 620"/>
          <p:cNvSpPr/>
          <p:nvPr/>
        </p:nvSpPr>
        <p:spPr>
          <a:xfrm flipV="1">
            <a:off x="7512568" y="3036470"/>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21" name="Shape 621"/>
          <p:cNvSpPr/>
          <p:nvPr/>
        </p:nvSpPr>
        <p:spPr>
          <a:xfrm>
            <a:off x="7531851"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22" name="Shape 622"/>
          <p:cNvSpPr/>
          <p:nvPr/>
        </p:nvSpPr>
        <p:spPr>
          <a:xfrm flipV="1">
            <a:off x="9588329" y="3036278"/>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23" name="Shape 623"/>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24" name="Shape 624"/>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625" name="Shape 625"/>
          <p:cNvSpPr/>
          <p:nvPr/>
        </p:nvSpPr>
        <p:spPr>
          <a:xfrm>
            <a:off x="7531852" y="436536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26" name="Shape 626"/>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27" name="Shape 627"/>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628" name="Shape 628"/>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31439726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pg_0008.pdf"/>
          <p:cNvPicPr>
            <a:picLocks/>
          </p:cNvPicPr>
          <p:nvPr/>
        </p:nvPicPr>
        <p:blipFill>
          <a:blip r:embed="rId3">
            <a:extLst/>
          </a:blip>
          <a:stretch>
            <a:fillRect/>
          </a:stretch>
        </p:blipFill>
        <p:spPr>
          <a:xfrm>
            <a:off x="0" y="0"/>
            <a:ext cx="12192000" cy="6858000"/>
          </a:xfrm>
          <a:prstGeom prst="rect">
            <a:avLst/>
          </a:prstGeom>
          <a:ln w="3175">
            <a:miter lim="400000"/>
          </a:ln>
        </p:spPr>
      </p:pic>
      <p:sp>
        <p:nvSpPr>
          <p:cNvPr id="633" name="Shape 633"/>
          <p:cNvSpPr/>
          <p:nvPr/>
        </p:nvSpPr>
        <p:spPr>
          <a:xfrm>
            <a:off x="10092832" y="5682485"/>
            <a:ext cx="2120747" cy="1183896"/>
          </a:xfrm>
          <a:prstGeom prst="rect">
            <a:avLst/>
          </a:prstGeom>
          <a:blipFill>
            <a:blip r:embed="rId4"/>
          </a:blipFill>
          <a:ln w="3175">
            <a:miter lim="400000"/>
          </a:ln>
        </p:spPr>
        <p:txBody>
          <a:bodyPr lIns="15052" tIns="15052" rIns="15052" bIns="15052" anchor="ctr"/>
          <a:lstStyle/>
          <a:p>
            <a:pPr>
              <a:defRPr sz="3400"/>
            </a:pPr>
            <a:endParaRPr sz="1700"/>
          </a:p>
        </p:txBody>
      </p:sp>
    </p:spTree>
    <p:extLst>
      <p:ext uri="{BB962C8B-B14F-4D97-AF65-F5344CB8AC3E}">
        <p14:creationId xmlns:p14="http://schemas.microsoft.com/office/powerpoint/2010/main" val="213538196"/>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p:cNvSpPr>
          <p:nvPr>
            <p:ph type="title"/>
          </p:nvPr>
        </p:nvSpPr>
        <p:spPr>
          <a:prstGeom prst="rect">
            <a:avLst/>
          </a:prstGeom>
        </p:spPr>
        <p:txBody>
          <a:bodyPr/>
          <a:lstStyle/>
          <a:p>
            <a:r>
              <a:t>Add a fetch Event Handler</a:t>
            </a:r>
          </a:p>
        </p:txBody>
      </p:sp>
      <p:sp>
        <p:nvSpPr>
          <p:cNvPr id="638" name="Shape 638"/>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a:t>
            </a:r>
            <a:r>
              <a:rPr>
                <a:solidFill>
                  <a:srgbClr val="D2CD86"/>
                </a:solidFill>
              </a:rPr>
              <a:t>)</a:t>
            </a:r>
            <a:r>
              <a:t> </a:t>
            </a:r>
            <a:r>
              <a:rPr>
                <a:solidFill>
                  <a:srgbClr val="B060B0"/>
                </a:solidFill>
              </a:rPr>
              <a:t>{</a:t>
            </a:r>
          </a:p>
          <a:p>
            <a:pPr defTabSz="228600">
              <a:spcBef>
                <a:spcPts val="0"/>
              </a:spcBef>
              <a:defRPr sz="5600">
                <a:solidFill>
                  <a:srgbClr val="53585F"/>
                </a:solidFill>
                <a:latin typeface="+mj-lt"/>
                <a:ea typeface="+mj-ea"/>
                <a:cs typeface="+mj-cs"/>
                <a:sym typeface="Helvetica"/>
              </a:defRPr>
            </a:pPr>
            <a:r>
              <a:t>  e.respondWith(</a:t>
            </a:r>
          </a:p>
          <a:p>
            <a:pPr defTabSz="228600">
              <a:spcBef>
                <a:spcPts val="0"/>
              </a:spcBef>
              <a:defRPr sz="5600">
                <a:solidFill>
                  <a:srgbClr val="53585F"/>
                </a:solidFill>
                <a:latin typeface="+mj-lt"/>
                <a:ea typeface="+mj-ea"/>
                <a:cs typeface="+mj-cs"/>
                <a:sym typeface="Helvetica"/>
              </a:defRPr>
            </a:pPr>
            <a:r>
              <a:t>    caches.</a:t>
            </a:r>
            <a:r>
              <a:rPr b="1"/>
              <a:t>match</a:t>
            </a:r>
            <a:r>
              <a:t>(e.request).then(</a:t>
            </a:r>
            <a:r>
              <a:rPr b="1"/>
              <a:t>function</a:t>
            </a:r>
            <a:r>
              <a:t>(response) {</a:t>
            </a:r>
          </a:p>
          <a:p>
            <a:pPr defTabSz="228600">
              <a:spcBef>
                <a:spcPts val="0"/>
              </a:spcBef>
              <a:defRPr sz="5600">
                <a:solidFill>
                  <a:srgbClr val="53585F"/>
                </a:solidFill>
                <a:latin typeface="+mj-lt"/>
                <a:ea typeface="+mj-ea"/>
                <a:cs typeface="+mj-cs"/>
                <a:sym typeface="Helvetica"/>
              </a:defRPr>
            </a:pPr>
            <a:r>
              <a:t>      </a:t>
            </a:r>
            <a:r>
              <a:rPr b="1"/>
              <a:t>return</a:t>
            </a:r>
            <a:r>
              <a:t> response || fetch(e.request);</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2117251177"/>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prstGeom prst="rect">
            <a:avLst/>
          </a:prstGeom>
        </p:spPr>
        <p:txBody>
          <a:bodyPr/>
          <a:lstStyle/>
          <a:p>
            <a:r>
              <a:t>Add a fetch Event Handler</a:t>
            </a:r>
          </a:p>
        </p:txBody>
      </p:sp>
      <p:sp>
        <p:nvSpPr>
          <p:cNvPr id="643" name="Shape 643"/>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a:t>
            </a:r>
            <a:r>
              <a:rPr>
                <a:solidFill>
                  <a:srgbClr val="D2CD86"/>
                </a:solidFill>
              </a:rPr>
              <a:t>)</a:t>
            </a:r>
            <a:r>
              <a:t> </a:t>
            </a:r>
            <a:r>
              <a:rPr>
                <a:solidFill>
                  <a:srgbClr val="B060B0"/>
                </a:solidFill>
              </a:rPr>
              <a:t>{</a:t>
            </a:r>
          </a:p>
          <a:p>
            <a:pPr defTabSz="228600">
              <a:spcBef>
                <a:spcPts val="0"/>
              </a:spcBef>
              <a:defRPr sz="5600">
                <a:solidFill>
                  <a:srgbClr val="53585F"/>
                </a:solidFill>
                <a:latin typeface="+mj-lt"/>
                <a:ea typeface="+mj-ea"/>
                <a:cs typeface="+mj-cs"/>
                <a:sym typeface="Helvetica"/>
              </a:defRPr>
            </a:pPr>
            <a:r>
              <a:t>  e.respondWith(</a:t>
            </a:r>
          </a:p>
          <a:p>
            <a:pPr defTabSz="228600">
              <a:spcBef>
                <a:spcPts val="0"/>
              </a:spcBef>
              <a:defRPr sz="5600">
                <a:solidFill>
                  <a:srgbClr val="D1D1D1"/>
                </a:solidFill>
                <a:latin typeface="+mj-lt"/>
                <a:ea typeface="+mj-ea"/>
                <a:cs typeface="+mj-cs"/>
                <a:sym typeface="Helvetica"/>
              </a:defRPr>
            </a:pPr>
            <a:r>
              <a:t>    caches</a:t>
            </a:r>
            <a:r>
              <a:rPr>
                <a:solidFill>
                  <a:srgbClr val="D2CD86"/>
                </a:solidFill>
              </a:rPr>
              <a:t>.</a:t>
            </a:r>
            <a:r>
              <a:rPr b="1">
                <a:solidFill>
                  <a:srgbClr val="E66170"/>
                </a:solidFill>
              </a:rPr>
              <a:t>match</a:t>
            </a:r>
            <a:r>
              <a:rPr>
                <a:solidFill>
                  <a:srgbClr val="D2CD86"/>
                </a:solidFill>
              </a:rPr>
              <a:t>(</a:t>
            </a:r>
            <a:r>
              <a:t>e</a:t>
            </a:r>
            <a:r>
              <a:rPr>
                <a:solidFill>
                  <a:srgbClr val="D2CD86"/>
                </a:solidFill>
              </a:rPr>
              <a:t>.</a:t>
            </a:r>
            <a:r>
              <a:t>request</a:t>
            </a:r>
            <a:r>
              <a:rPr>
                <a:solidFill>
                  <a:srgbClr val="D2CD86"/>
                </a:solidFill>
              </a:rPr>
              <a:t>).</a:t>
            </a:r>
            <a:r>
              <a:t>then</a:t>
            </a:r>
            <a:r>
              <a:rPr>
                <a:solidFill>
                  <a:srgbClr val="D2CD86"/>
                </a:solidFill>
              </a:rPr>
              <a:t>(</a:t>
            </a:r>
            <a:r>
              <a:rPr b="1">
                <a:solidFill>
                  <a:srgbClr val="E66170"/>
                </a:solidFill>
              </a:rPr>
              <a:t>function</a:t>
            </a:r>
            <a:r>
              <a:rPr>
                <a:solidFill>
                  <a:srgbClr val="D2CD86"/>
                </a:solidFill>
              </a:rPr>
              <a:t>(</a:t>
            </a:r>
            <a:r>
              <a:t>response</a:t>
            </a:r>
            <a:r>
              <a:rPr>
                <a:solidFill>
                  <a:srgbClr val="D2CD86"/>
                </a:solidFill>
              </a:rPr>
              <a:t>)</a:t>
            </a:r>
            <a:r>
              <a:t> </a:t>
            </a:r>
            <a:r>
              <a:rPr>
                <a:solidFill>
                  <a:srgbClr val="B060B0"/>
                </a:solidFill>
              </a:rPr>
              <a:t>{</a:t>
            </a:r>
          </a:p>
          <a:p>
            <a:pPr defTabSz="228600">
              <a:spcBef>
                <a:spcPts val="0"/>
              </a:spcBef>
              <a:defRPr sz="5600">
                <a:solidFill>
                  <a:srgbClr val="53585F"/>
                </a:solidFill>
                <a:latin typeface="+mj-lt"/>
                <a:ea typeface="+mj-ea"/>
                <a:cs typeface="+mj-cs"/>
                <a:sym typeface="Helvetica"/>
              </a:defRPr>
            </a:pPr>
            <a:r>
              <a:t>      </a:t>
            </a:r>
            <a:r>
              <a:rPr b="1"/>
              <a:t>return</a:t>
            </a:r>
            <a:r>
              <a:t> response || fetch(e.request);</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1645177281"/>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a:prstGeom prst="rect">
            <a:avLst/>
          </a:prstGeom>
        </p:spPr>
        <p:txBody>
          <a:bodyPr/>
          <a:lstStyle/>
          <a:p>
            <a:r>
              <a:t>Add a fetch Event Handler</a:t>
            </a:r>
          </a:p>
        </p:txBody>
      </p:sp>
      <p:sp>
        <p:nvSpPr>
          <p:cNvPr id="648" name="Shape 648"/>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a:t>
            </a:r>
            <a:r>
              <a:rPr>
                <a:solidFill>
                  <a:srgbClr val="D2CD86"/>
                </a:solidFill>
              </a:rPr>
              <a:t>)</a:t>
            </a:r>
            <a:r>
              <a:t> </a:t>
            </a:r>
            <a:r>
              <a:rPr>
                <a:solidFill>
                  <a:srgbClr val="B060B0"/>
                </a:solidFill>
              </a:rPr>
              <a:t>{</a:t>
            </a:r>
          </a:p>
          <a:p>
            <a:pPr defTabSz="228600">
              <a:spcBef>
                <a:spcPts val="0"/>
              </a:spcBef>
              <a:defRPr sz="5600">
                <a:solidFill>
                  <a:srgbClr val="D1D1D1"/>
                </a:solidFill>
                <a:latin typeface="+mj-lt"/>
                <a:ea typeface="+mj-ea"/>
                <a:cs typeface="+mj-cs"/>
                <a:sym typeface="Helvetica"/>
              </a:defRPr>
            </a:pPr>
            <a:r>
              <a:t>  </a:t>
            </a:r>
            <a:r>
              <a:rPr>
                <a:solidFill>
                  <a:srgbClr val="53585F"/>
                </a:solidFill>
              </a:rPr>
              <a:t>e.respondWith(</a:t>
            </a:r>
          </a:p>
          <a:p>
            <a:pPr defTabSz="228600">
              <a:spcBef>
                <a:spcPts val="0"/>
              </a:spcBef>
              <a:defRPr sz="5600">
                <a:solidFill>
                  <a:srgbClr val="D1D1D1"/>
                </a:solidFill>
                <a:latin typeface="+mj-lt"/>
                <a:ea typeface="+mj-ea"/>
                <a:cs typeface="+mj-cs"/>
                <a:sym typeface="Helvetica"/>
              </a:defRPr>
            </a:pPr>
            <a:r>
              <a:rPr>
                <a:solidFill>
                  <a:srgbClr val="53585F"/>
                </a:solidFill>
              </a:rPr>
              <a:t>    caches.</a:t>
            </a:r>
            <a:r>
              <a:rPr b="1">
                <a:solidFill>
                  <a:srgbClr val="53585F"/>
                </a:solidFill>
              </a:rPr>
              <a:t>match</a:t>
            </a:r>
            <a:r>
              <a:rPr>
                <a:solidFill>
                  <a:srgbClr val="53585F"/>
                </a:solidFill>
              </a:rPr>
              <a:t>(e.request).then(</a:t>
            </a:r>
            <a:r>
              <a:rPr b="1">
                <a:solidFill>
                  <a:srgbClr val="E66170"/>
                </a:solidFill>
              </a:rPr>
              <a:t>function</a:t>
            </a:r>
            <a:r>
              <a:rPr>
                <a:solidFill>
                  <a:srgbClr val="D2CD86"/>
                </a:solidFill>
              </a:rPr>
              <a:t>(</a:t>
            </a:r>
            <a:r>
              <a:t>response</a:t>
            </a:r>
            <a:r>
              <a:rPr>
                <a:solidFill>
                  <a:srgbClr val="D2CD86"/>
                </a:solidFill>
              </a:rPr>
              <a:t>)</a:t>
            </a:r>
            <a:r>
              <a:t> </a:t>
            </a:r>
            <a:r>
              <a:rPr>
                <a:solidFill>
                  <a:srgbClr val="B060B0"/>
                </a:solidFill>
              </a:rPr>
              <a:t>{</a:t>
            </a:r>
          </a:p>
          <a:p>
            <a:pPr defTabSz="228600">
              <a:spcBef>
                <a:spcPts val="0"/>
              </a:spcBef>
              <a:defRPr sz="5600">
                <a:solidFill>
                  <a:srgbClr val="D1D1D1"/>
                </a:solidFill>
                <a:latin typeface="+mj-lt"/>
                <a:ea typeface="+mj-ea"/>
                <a:cs typeface="+mj-cs"/>
                <a:sym typeface="Helvetica"/>
              </a:defRPr>
            </a:pPr>
            <a:r>
              <a:t>      </a:t>
            </a:r>
            <a:r>
              <a:rPr b="1">
                <a:solidFill>
                  <a:srgbClr val="E66170"/>
                </a:solidFill>
              </a:rPr>
              <a:t>return</a:t>
            </a:r>
            <a:r>
              <a:t> response </a:t>
            </a:r>
            <a:r>
              <a:rPr>
                <a:solidFill>
                  <a:srgbClr val="53585F"/>
                </a:solidFill>
              </a:rPr>
              <a:t>|| fetch(e.request);</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1387549909"/>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hape 652"/>
          <p:cNvSpPr>
            <a:spLocks noGrp="1"/>
          </p:cNvSpPr>
          <p:nvPr>
            <p:ph type="title"/>
          </p:nvPr>
        </p:nvSpPr>
        <p:spPr>
          <a:prstGeom prst="rect">
            <a:avLst/>
          </a:prstGeom>
        </p:spPr>
        <p:txBody>
          <a:bodyPr/>
          <a:lstStyle/>
          <a:p>
            <a:r>
              <a:t>Add a fetch Event Handler</a:t>
            </a:r>
          </a:p>
        </p:txBody>
      </p:sp>
      <p:sp>
        <p:nvSpPr>
          <p:cNvPr id="653" name="Shape 653"/>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t>self</a:t>
            </a:r>
            <a:r>
              <a:rPr>
                <a:solidFill>
                  <a:srgbClr val="D2CD86"/>
                </a:solidFill>
              </a:rPr>
              <a:t>.</a:t>
            </a:r>
            <a: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t> </a:t>
            </a:r>
            <a:r>
              <a:rPr b="1">
                <a:solidFill>
                  <a:srgbClr val="E66170"/>
                </a:solidFill>
              </a:rPr>
              <a:t>function</a:t>
            </a:r>
            <a:r>
              <a:rPr>
                <a:solidFill>
                  <a:srgbClr val="D2CD86"/>
                </a:solidFill>
              </a:rPr>
              <a:t>(</a:t>
            </a:r>
            <a:r>
              <a:t>e</a:t>
            </a:r>
            <a:r>
              <a:rPr>
                <a:solidFill>
                  <a:srgbClr val="D2CD86"/>
                </a:solidFill>
              </a:rPr>
              <a:t>)</a:t>
            </a:r>
            <a:r>
              <a:t> </a:t>
            </a:r>
            <a:r>
              <a:rPr>
                <a:solidFill>
                  <a:srgbClr val="B060B0"/>
                </a:solidFill>
              </a:rPr>
              <a:t>{</a:t>
            </a:r>
          </a:p>
          <a:p>
            <a:pPr defTabSz="228600">
              <a:spcBef>
                <a:spcPts val="0"/>
              </a:spcBef>
              <a:defRPr sz="5600">
                <a:solidFill>
                  <a:srgbClr val="53585F"/>
                </a:solidFill>
                <a:latin typeface="+mj-lt"/>
                <a:ea typeface="+mj-ea"/>
                <a:cs typeface="+mj-cs"/>
                <a:sym typeface="Helvetica"/>
              </a:defRPr>
            </a:pPr>
            <a:r>
              <a:t>  e.respondWith(</a:t>
            </a:r>
          </a:p>
          <a:p>
            <a:pPr defTabSz="228600">
              <a:spcBef>
                <a:spcPts val="0"/>
              </a:spcBef>
              <a:defRPr sz="5600">
                <a:solidFill>
                  <a:srgbClr val="D1D1D1"/>
                </a:solidFill>
                <a:latin typeface="+mj-lt"/>
                <a:ea typeface="+mj-ea"/>
                <a:cs typeface="+mj-cs"/>
                <a:sym typeface="Helvetica"/>
              </a:defRPr>
            </a:pPr>
            <a:r>
              <a:rPr>
                <a:solidFill>
                  <a:srgbClr val="53585F"/>
                </a:solidFill>
              </a:rPr>
              <a:t>    caches.</a:t>
            </a:r>
            <a:r>
              <a:rPr b="1">
                <a:solidFill>
                  <a:srgbClr val="53585F"/>
                </a:solidFill>
              </a:rPr>
              <a:t>match</a:t>
            </a:r>
            <a:r>
              <a:rPr>
                <a:solidFill>
                  <a:srgbClr val="53585F"/>
                </a:solidFill>
              </a:rPr>
              <a:t>(e.request).then(</a:t>
            </a:r>
            <a:r>
              <a:rPr b="1">
                <a:solidFill>
                  <a:srgbClr val="E66170"/>
                </a:solidFill>
              </a:rPr>
              <a:t>function</a:t>
            </a:r>
            <a:r>
              <a:rPr>
                <a:solidFill>
                  <a:srgbClr val="D2CD86"/>
                </a:solidFill>
              </a:rPr>
              <a:t>(</a:t>
            </a:r>
            <a:r>
              <a:t>response</a:t>
            </a:r>
            <a:r>
              <a:rPr>
                <a:solidFill>
                  <a:srgbClr val="D2CD86"/>
                </a:solidFill>
              </a:rPr>
              <a:t>)</a:t>
            </a:r>
            <a:r>
              <a:t> </a:t>
            </a:r>
            <a:r>
              <a:rPr>
                <a:solidFill>
                  <a:srgbClr val="B060B0"/>
                </a:solidFill>
              </a:rPr>
              <a:t>{</a:t>
            </a:r>
          </a:p>
          <a:p>
            <a:pPr defTabSz="228600">
              <a:spcBef>
                <a:spcPts val="0"/>
              </a:spcBef>
              <a:defRPr sz="5600">
                <a:solidFill>
                  <a:srgbClr val="D1D1D1"/>
                </a:solidFill>
                <a:latin typeface="+mj-lt"/>
                <a:ea typeface="+mj-ea"/>
                <a:cs typeface="+mj-cs"/>
                <a:sym typeface="Helvetica"/>
              </a:defRPr>
            </a:pPr>
            <a:r>
              <a:t>      </a:t>
            </a:r>
            <a:r>
              <a:rPr b="1">
                <a:solidFill>
                  <a:srgbClr val="E66170"/>
                </a:solidFill>
              </a:rPr>
              <a:t>return</a:t>
            </a:r>
            <a:r>
              <a:t> </a:t>
            </a:r>
            <a:r>
              <a:rPr>
                <a:solidFill>
                  <a:srgbClr val="53585F"/>
                </a:solidFill>
              </a:rPr>
              <a:t>response || </a:t>
            </a:r>
            <a:r>
              <a:t>fetch</a:t>
            </a:r>
            <a:r>
              <a:rPr>
                <a:solidFill>
                  <a:srgbClr val="D2CD86"/>
                </a:solidFill>
              </a:rPr>
              <a:t>(</a:t>
            </a:r>
            <a:r>
              <a:t>e</a:t>
            </a:r>
            <a:r>
              <a:rPr>
                <a:solidFill>
                  <a:srgbClr val="D2CD86"/>
                </a:solidFill>
              </a:rPr>
              <a:t>.</a:t>
            </a:r>
            <a:r>
              <a:t>request</a:t>
            </a:r>
            <a:r>
              <a:rPr>
                <a:solidFill>
                  <a:srgbClr val="D2CD86"/>
                </a:solidFill>
              </a:rPr>
              <a:t>)</a:t>
            </a:r>
            <a:r>
              <a:rPr>
                <a:solidFill>
                  <a:srgbClr val="B060B0"/>
                </a:solidFill>
              </a:rPr>
              <a:t>;</a:t>
            </a:r>
          </a:p>
          <a:p>
            <a:pPr defTabSz="228600">
              <a:spcBef>
                <a:spcPts val="0"/>
              </a:spcBef>
              <a:defRPr sz="5600">
                <a:solidFill>
                  <a:srgbClr val="D1D1D1"/>
                </a:solidFill>
                <a:latin typeface="+mj-lt"/>
                <a:ea typeface="+mj-ea"/>
                <a:cs typeface="+mj-cs"/>
                <a:sym typeface="Helvetica"/>
              </a:defRPr>
            </a:pPr>
            <a:r>
              <a:t>    </a:t>
            </a:r>
            <a:r>
              <a:rPr>
                <a:solidFill>
                  <a:srgbClr val="53585F"/>
                </a:solidFill>
              </a:rPr>
              <a:t>})</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2079003826"/>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p:cNvSpPr>
          <p:nvPr>
            <p:ph type="body" idx="13"/>
          </p:nvPr>
        </p:nvSpPr>
        <p:spPr>
          <a:prstGeom prst="rect">
            <a:avLst/>
          </a:prstGeom>
        </p:spPr>
        <p:txBody>
          <a:bodyPr/>
          <a:lstStyle/>
          <a:p>
            <a:r>
              <a:t>Ready to Go!</a:t>
            </a:r>
          </a:p>
        </p:txBody>
      </p:sp>
      <p:sp>
        <p:nvSpPr>
          <p:cNvPr id="658" name="Shape 658"/>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59" name="Shape 659"/>
          <p:cNvSpPr/>
          <p:nvPr/>
        </p:nvSpPr>
        <p:spPr>
          <a:xfrm>
            <a:off x="6288802" y="3650804"/>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660" name="Shape 660"/>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661" name="Shape 661"/>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662" name="Shape 662"/>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663" name="Shape 663"/>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664" name="Shape 664"/>
          <p:cNvSpPr/>
          <p:nvPr/>
        </p:nvSpPr>
        <p:spPr>
          <a:xfrm flipV="1">
            <a:off x="7512568" y="3036470"/>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65" name="Shape 665"/>
          <p:cNvSpPr/>
          <p:nvPr/>
        </p:nvSpPr>
        <p:spPr>
          <a:xfrm>
            <a:off x="7531851"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66" name="Shape 666"/>
          <p:cNvSpPr/>
          <p:nvPr/>
        </p:nvSpPr>
        <p:spPr>
          <a:xfrm flipV="1">
            <a:off x="9588329" y="3036278"/>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67" name="Shape 667"/>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68" name="Shape 668"/>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669" name="Shape 669"/>
          <p:cNvSpPr/>
          <p:nvPr/>
        </p:nvSpPr>
        <p:spPr>
          <a:xfrm>
            <a:off x="7531852" y="436536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70" name="Shape 670"/>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71" name="Shape 671"/>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672" name="Shape 672"/>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746376766"/>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p:cNvSpPr>
          <p:nvPr>
            <p:ph type="title"/>
          </p:nvPr>
        </p:nvSpPr>
        <p:spPr>
          <a:prstGeom prst="rect">
            <a:avLst/>
          </a:prstGeom>
        </p:spPr>
        <p:txBody>
          <a:bodyPr/>
          <a:lstStyle/>
          <a:p>
            <a:r>
              <a:t>Scope</a:t>
            </a:r>
          </a:p>
        </p:txBody>
      </p:sp>
      <p:sp>
        <p:nvSpPr>
          <p:cNvPr id="677" name="Shape 677"/>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t>   .then(</a:t>
            </a:r>
            <a:r>
              <a:rPr b="1"/>
              <a:t>function</a:t>
            </a:r>
            <a:r>
              <a:t>(reg) {</a:t>
            </a:r>
          </a:p>
          <a:p>
            <a:pPr defTabSz="228600">
              <a:spcBef>
                <a:spcPts val="0"/>
              </a:spcBef>
              <a:defRPr sz="5600">
                <a:solidFill>
                  <a:srgbClr val="53585F"/>
                </a:solidFill>
                <a:latin typeface="+mj-lt"/>
                <a:ea typeface="+mj-ea"/>
                <a:cs typeface="+mj-cs"/>
                <a:sym typeface="Helvetica"/>
              </a:defRPr>
            </a:pPr>
            <a:r>
              <a:t>      console.</a:t>
            </a:r>
            <a:r>
              <a:rPr b="1"/>
              <a:t>log</a:t>
            </a:r>
            <a:r>
              <a:t>('Service Worker Registered', reg);</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b="1">
                <a:solidFill>
                  <a:srgbClr val="53585F"/>
                </a:solidFill>
                <a:latin typeface="+mj-lt"/>
                <a:ea typeface="+mj-ea"/>
                <a:cs typeface="+mj-cs"/>
                <a:sym typeface="Helvetica"/>
              </a:defRPr>
            </a:pPr>
            <a:r>
              <a:rPr b="0"/>
              <a:t>   .</a:t>
            </a:r>
            <a:r>
              <a:t>catch</a:t>
            </a:r>
            <a:r>
              <a:rPr b="0"/>
              <a:t>(</a:t>
            </a:r>
            <a:r>
              <a:t>function</a:t>
            </a:r>
            <a:r>
              <a:rPr b="0"/>
              <a:t>(err) {</a:t>
            </a:r>
          </a:p>
          <a:p>
            <a:pPr defTabSz="228600">
              <a:spcBef>
                <a:spcPts val="0"/>
              </a:spcBef>
              <a:defRPr sz="5600">
                <a:solidFill>
                  <a:srgbClr val="53585F"/>
                </a:solidFill>
                <a:latin typeface="+mj-lt"/>
                <a:ea typeface="+mj-ea"/>
                <a:cs typeface="+mj-cs"/>
                <a:sym typeface="Helvetica"/>
              </a:defRPr>
            </a:pPr>
            <a:r>
              <a:t>     console.</a:t>
            </a:r>
            <a:r>
              <a:rPr b="1"/>
              <a:t>log</a:t>
            </a:r>
            <a:r>
              <a:t>('Error registering Service Worker', err);</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p>
        </p:txBody>
      </p:sp>
    </p:spTree>
    <p:extLst>
      <p:ext uri="{BB962C8B-B14F-4D97-AF65-F5344CB8AC3E}">
        <p14:creationId xmlns:p14="http://schemas.microsoft.com/office/powerpoint/2010/main" val="13798829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p:cNvSpPr>
          <p:nvPr>
            <p:ph type="title"/>
          </p:nvPr>
        </p:nvSpPr>
        <p:spPr>
          <a:prstGeom prst="rect">
            <a:avLst/>
          </a:prstGeom>
        </p:spPr>
        <p:txBody>
          <a:bodyPr/>
          <a:lstStyle/>
          <a:p>
            <a:r>
              <a:t>Scope</a:t>
            </a:r>
          </a:p>
        </p:txBody>
      </p:sp>
      <p:sp>
        <p:nvSpPr>
          <p:cNvPr id="682" name="Shape 682"/>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b="1"/>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t>   .then(</a:t>
            </a:r>
            <a:r>
              <a:rPr b="1"/>
              <a:t>function</a:t>
            </a:r>
            <a:r>
              <a:t>(reg) {</a:t>
            </a:r>
          </a:p>
          <a:p>
            <a:pPr defTabSz="228600">
              <a:spcBef>
                <a:spcPts val="0"/>
              </a:spcBef>
              <a:defRPr sz="5600">
                <a:solidFill>
                  <a:srgbClr val="53585F"/>
                </a:solidFill>
                <a:latin typeface="+mj-lt"/>
                <a:ea typeface="+mj-ea"/>
                <a:cs typeface="+mj-cs"/>
                <a:sym typeface="Helvetica"/>
              </a:defRPr>
            </a:pPr>
            <a:r>
              <a:t>      console.</a:t>
            </a:r>
            <a:r>
              <a:rPr b="1"/>
              <a:t>log</a:t>
            </a:r>
            <a:r>
              <a:t>('Service Worker Registered', reg);</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b="1">
                <a:solidFill>
                  <a:srgbClr val="53585F"/>
                </a:solidFill>
                <a:latin typeface="+mj-lt"/>
                <a:ea typeface="+mj-ea"/>
                <a:cs typeface="+mj-cs"/>
                <a:sym typeface="Helvetica"/>
              </a:defRPr>
            </a:pPr>
            <a:r>
              <a:rPr b="0"/>
              <a:t>   .</a:t>
            </a:r>
            <a:r>
              <a:t>catch</a:t>
            </a:r>
            <a:r>
              <a:rPr b="0"/>
              <a:t>(</a:t>
            </a:r>
            <a:r>
              <a:t>function</a:t>
            </a:r>
            <a:r>
              <a:rPr b="0"/>
              <a:t>(err) {</a:t>
            </a:r>
          </a:p>
          <a:p>
            <a:pPr defTabSz="228600">
              <a:spcBef>
                <a:spcPts val="0"/>
              </a:spcBef>
              <a:defRPr sz="5600">
                <a:solidFill>
                  <a:srgbClr val="53585F"/>
                </a:solidFill>
                <a:latin typeface="+mj-lt"/>
                <a:ea typeface="+mj-ea"/>
                <a:cs typeface="+mj-cs"/>
                <a:sym typeface="Helvetica"/>
              </a:defRPr>
            </a:pPr>
            <a:r>
              <a:t>     console.</a:t>
            </a:r>
            <a:r>
              <a:rPr b="1"/>
              <a:t>log</a:t>
            </a:r>
            <a:r>
              <a:t>('Error registering Service Worker', err);</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p>
        </p:txBody>
      </p:sp>
    </p:spTree>
    <p:extLst>
      <p:ext uri="{BB962C8B-B14F-4D97-AF65-F5344CB8AC3E}">
        <p14:creationId xmlns:p14="http://schemas.microsoft.com/office/powerpoint/2010/main" val="244698730"/>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p:cNvSpPr>
          <p:nvPr>
            <p:ph type="title"/>
          </p:nvPr>
        </p:nvSpPr>
        <p:spPr>
          <a:prstGeom prst="rect">
            <a:avLst/>
          </a:prstGeom>
        </p:spPr>
        <p:txBody>
          <a:bodyPr/>
          <a:lstStyle/>
          <a:p>
            <a:r>
              <a:t>Scope</a:t>
            </a:r>
          </a:p>
        </p:txBody>
      </p:sp>
      <p:sp>
        <p:nvSpPr>
          <p:cNvPr id="687" name="Shape 687"/>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b="1"/>
              <a:t>/scripts/</a:t>
            </a:r>
            <a:r>
              <a:t>s-worker.js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t>   .then(</a:t>
            </a:r>
            <a:r>
              <a:rPr b="1"/>
              <a:t>function</a:t>
            </a:r>
            <a:r>
              <a:t>(reg) {</a:t>
            </a:r>
          </a:p>
          <a:p>
            <a:pPr defTabSz="228600">
              <a:spcBef>
                <a:spcPts val="0"/>
              </a:spcBef>
              <a:defRPr sz="5600">
                <a:solidFill>
                  <a:srgbClr val="53585F"/>
                </a:solidFill>
                <a:latin typeface="+mj-lt"/>
                <a:ea typeface="+mj-ea"/>
                <a:cs typeface="+mj-cs"/>
                <a:sym typeface="Helvetica"/>
              </a:defRPr>
            </a:pPr>
            <a:r>
              <a:t>      console.</a:t>
            </a:r>
            <a:r>
              <a:rPr b="1"/>
              <a:t>log</a:t>
            </a:r>
            <a:r>
              <a:t>('Service Worker Registered', reg);</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b="1">
                <a:solidFill>
                  <a:srgbClr val="53585F"/>
                </a:solidFill>
                <a:latin typeface="+mj-lt"/>
                <a:ea typeface="+mj-ea"/>
                <a:cs typeface="+mj-cs"/>
                <a:sym typeface="Helvetica"/>
              </a:defRPr>
            </a:pPr>
            <a:r>
              <a:rPr b="0"/>
              <a:t>   .</a:t>
            </a:r>
            <a:r>
              <a:t>catch</a:t>
            </a:r>
            <a:r>
              <a:rPr b="0"/>
              <a:t>(</a:t>
            </a:r>
            <a:r>
              <a:t>function</a:t>
            </a:r>
            <a:r>
              <a:rPr b="0"/>
              <a:t>(err) {</a:t>
            </a:r>
          </a:p>
          <a:p>
            <a:pPr defTabSz="228600">
              <a:spcBef>
                <a:spcPts val="0"/>
              </a:spcBef>
              <a:defRPr sz="5600">
                <a:solidFill>
                  <a:srgbClr val="53585F"/>
                </a:solidFill>
                <a:latin typeface="+mj-lt"/>
                <a:ea typeface="+mj-ea"/>
                <a:cs typeface="+mj-cs"/>
                <a:sym typeface="Helvetica"/>
              </a:defRPr>
            </a:pPr>
            <a:r>
              <a:t>     console.</a:t>
            </a:r>
            <a:r>
              <a:rPr b="1"/>
              <a:t>log</a:t>
            </a:r>
            <a:r>
              <a:t>('Error registering Service Worker', err);</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p>
        </p:txBody>
      </p:sp>
      <p:sp>
        <p:nvSpPr>
          <p:cNvPr id="688" name="Shape 688"/>
          <p:cNvSpPr/>
          <p:nvPr/>
        </p:nvSpPr>
        <p:spPr>
          <a:xfrm>
            <a:off x="7514668" y="2165582"/>
            <a:ext cx="1370926" cy="1"/>
          </a:xfrm>
          <a:prstGeom prst="line">
            <a:avLst/>
          </a:prstGeom>
          <a:ln w="50800">
            <a:solidFill>
              <a:schemeClr val="accent5">
                <a:hueOff val="316680"/>
                <a:satOff val="2289"/>
                <a:lumOff val="15275"/>
              </a:schemeClr>
            </a:solidFill>
            <a:miter lim="400000"/>
          </a:ln>
        </p:spPr>
        <p:txBody>
          <a:bodyPr lIns="15052" tIns="15052" rIns="15052" bIns="15052" anchor="ctr"/>
          <a:lstStyle/>
          <a:p>
            <a:pPr>
              <a:defRPr sz="3400"/>
            </a:pPr>
            <a:endParaRPr sz="1700"/>
          </a:p>
        </p:txBody>
      </p:sp>
    </p:spTree>
    <p:extLst>
      <p:ext uri="{BB962C8B-B14F-4D97-AF65-F5344CB8AC3E}">
        <p14:creationId xmlns:p14="http://schemas.microsoft.com/office/powerpoint/2010/main" val="15153543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Group 1"/>
          <p:cNvGrpSpPr>
            <a:grpSpLocks/>
          </p:cNvGrpSpPr>
          <p:nvPr/>
        </p:nvGrpSpPr>
        <p:grpSpPr bwMode="auto">
          <a:xfrm>
            <a:off x="4935538" y="2403193"/>
            <a:ext cx="2405857" cy="863089"/>
            <a:chOff x="0" y="88070"/>
            <a:chExt cx="4811147" cy="1727495"/>
          </a:xfrm>
        </p:grpSpPr>
        <p:sp>
          <p:nvSpPr>
            <p:cNvPr id="26626" name="Rectangle 2"/>
            <p:cNvSpPr>
              <a:spLocks/>
            </p:cNvSpPr>
            <p:nvPr/>
          </p:nvSpPr>
          <p:spPr bwMode="auto">
            <a:xfrm>
              <a:off x="0" y="88070"/>
              <a:ext cx="4811147" cy="1693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ctr"/>
              <a:r>
                <a:rPr lang="en-US" altLang="en-US" sz="5300" dirty="0">
                  <a:solidFill>
                    <a:srgbClr val="666666"/>
                  </a:solidFill>
                  <a:latin typeface="Helvetica" charset="0"/>
                  <a:ea typeface="Helvetica" charset="0"/>
                  <a:cs typeface="Helvetica" charset="0"/>
                  <a:sym typeface="Helvetica" charset="0"/>
                </a:rPr>
                <a:t>vs.</a:t>
              </a:r>
            </a:p>
          </p:txBody>
        </p:sp>
        <p:sp>
          <p:nvSpPr>
            <p:cNvPr id="26627" name="Line 3"/>
            <p:cNvSpPr>
              <a:spLocks noChangeShapeType="1"/>
            </p:cNvSpPr>
            <p:nvPr/>
          </p:nvSpPr>
          <p:spPr bwMode="auto">
            <a:xfrm>
              <a:off x="1206383" y="302301"/>
              <a:ext cx="2398380" cy="1"/>
            </a:xfrm>
            <a:prstGeom prst="line">
              <a:avLst/>
            </a:prstGeom>
            <a:noFill/>
            <a:ln w="50800" cap="flat"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latin typeface="Helvetica" charset="0"/>
                <a:ea typeface="Helvetica" charset="0"/>
                <a:cs typeface="Helvetica" charset="0"/>
              </a:endParaRPr>
            </a:p>
          </p:txBody>
        </p:sp>
        <p:sp>
          <p:nvSpPr>
            <p:cNvPr id="26628" name="Line 4"/>
            <p:cNvSpPr>
              <a:spLocks noChangeShapeType="1"/>
            </p:cNvSpPr>
            <p:nvPr/>
          </p:nvSpPr>
          <p:spPr bwMode="auto">
            <a:xfrm>
              <a:off x="1206383" y="1815564"/>
              <a:ext cx="2398380" cy="1"/>
            </a:xfrm>
            <a:prstGeom prst="line">
              <a:avLst/>
            </a:prstGeom>
            <a:noFill/>
            <a:ln w="50800" cap="flat"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latin typeface="Helvetica" charset="0"/>
                <a:ea typeface="Helvetica" charset="0"/>
                <a:cs typeface="Helvetica" charset="0"/>
              </a:endParaRPr>
            </a:p>
          </p:txBody>
        </p:sp>
      </p:grpSp>
      <p:sp>
        <p:nvSpPr>
          <p:cNvPr id="26629" name="Rectangle 5"/>
          <p:cNvSpPr>
            <a:spLocks/>
          </p:cNvSpPr>
          <p:nvPr/>
        </p:nvSpPr>
        <p:spPr bwMode="auto">
          <a:xfrm>
            <a:off x="1485900" y="6224569"/>
            <a:ext cx="8585994" cy="400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b">
            <a:spAutoFit/>
          </a:bodyPr>
          <a:lstStyle/>
          <a:p>
            <a:r>
              <a:rPr lang="en-US" altLang="en-US" sz="1000">
                <a:solidFill>
                  <a:srgbClr val="666666"/>
                </a:solidFill>
                <a:latin typeface="Helvetica" charset="0"/>
                <a:ea typeface="Helvetica" charset="0"/>
                <a:cs typeface="Helvetica" charset="0"/>
                <a:sym typeface="Helvetica" charset="0"/>
              </a:rPr>
              <a:t>Source: comScore Mobile Metrix, U.S., Age 18+, June 2015</a:t>
            </a:r>
          </a:p>
        </p:txBody>
      </p:sp>
      <p:sp>
        <p:nvSpPr>
          <p:cNvPr id="26630" name="AutoShape 6"/>
          <p:cNvSpPr>
            <a:spLocks/>
          </p:cNvSpPr>
          <p:nvPr/>
        </p:nvSpPr>
        <p:spPr bwMode="auto">
          <a:xfrm>
            <a:off x="7372350" y="1146969"/>
            <a:ext cx="3606007" cy="3602038"/>
          </a:xfrm>
          <a:custGeom>
            <a:avLst/>
            <a:gdLst>
              <a:gd name="T0" fmla="+- 0 10800 1045"/>
              <a:gd name="T1" fmla="*/ T0 w 19511"/>
              <a:gd name="T2" fmla="*/ 10251 h 20503"/>
              <a:gd name="T3" fmla="+- 0 10800 1045"/>
              <a:gd name="T4" fmla="*/ T3 w 19511"/>
              <a:gd name="T5" fmla="*/ 10251 h 20503"/>
              <a:gd name="T6" fmla="+- 0 10800 1045"/>
              <a:gd name="T7" fmla="*/ T6 w 19511"/>
              <a:gd name="T8" fmla="*/ 10251 h 20503"/>
              <a:gd name="T9" fmla="+- 0 10800 1045"/>
              <a:gd name="T10" fmla="*/ T9 w 19511"/>
              <a:gd name="T11" fmla="*/ 10251 h 20503"/>
            </a:gdLst>
            <a:ahLst/>
            <a:cxnLst>
              <a:cxn ang="0">
                <a:pos x="T1" y="T2"/>
              </a:cxn>
              <a:cxn ang="0">
                <a:pos x="T4" y="T5"/>
              </a:cxn>
              <a:cxn ang="0">
                <a:pos x="T7" y="T8"/>
              </a:cxn>
              <a:cxn ang="0">
                <a:pos x="T10" y="T11"/>
              </a:cxn>
            </a:cxnLst>
            <a:rect l="0" t="0" r="r" b="b"/>
            <a:pathLst>
              <a:path w="19511" h="20503">
                <a:moveTo>
                  <a:pt x="2644" y="3234"/>
                </a:moveTo>
                <a:cubicBezTo>
                  <a:pt x="-1045" y="7361"/>
                  <a:pt x="-850" y="13848"/>
                  <a:pt x="3077" y="17725"/>
                </a:cubicBezTo>
                <a:cubicBezTo>
                  <a:pt x="7005" y="21600"/>
                  <a:pt x="13178" y="21395"/>
                  <a:pt x="16867" y="17268"/>
                </a:cubicBezTo>
                <a:cubicBezTo>
                  <a:pt x="20555" y="13141"/>
                  <a:pt x="20360" y="6654"/>
                  <a:pt x="16433" y="2777"/>
                </a:cubicBezTo>
                <a:cubicBezTo>
                  <a:pt x="14624" y="994"/>
                  <a:pt x="12236" y="0"/>
                  <a:pt x="9756" y="0"/>
                </a:cubicBezTo>
                <a:lnTo>
                  <a:pt x="9756" y="2563"/>
                </a:lnTo>
                <a:cubicBezTo>
                  <a:pt x="13796" y="2563"/>
                  <a:pt x="17071" y="6005"/>
                  <a:pt x="17071" y="10252"/>
                </a:cubicBezTo>
                <a:cubicBezTo>
                  <a:pt x="17071" y="14497"/>
                  <a:pt x="13796" y="17939"/>
                  <a:pt x="9756" y="17939"/>
                </a:cubicBezTo>
                <a:cubicBezTo>
                  <a:pt x="5714" y="17939"/>
                  <a:pt x="2439" y="14497"/>
                  <a:pt x="2439" y="10252"/>
                </a:cubicBezTo>
                <a:cubicBezTo>
                  <a:pt x="2439" y="8296"/>
                  <a:pt x="3148" y="6414"/>
                  <a:pt x="4422" y="4988"/>
                </a:cubicBezTo>
                <a:lnTo>
                  <a:pt x="2644" y="3234"/>
                </a:ln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3200">
              <a:solidFill>
                <a:srgbClr val="666666"/>
              </a:solidFill>
              <a:latin typeface="Helvetica" charset="0"/>
              <a:ea typeface="Helvetica" charset="0"/>
              <a:cs typeface="Helvetica" charset="0"/>
              <a:sym typeface="Helvetica" charset="0"/>
            </a:endParaRPr>
          </a:p>
        </p:txBody>
      </p:sp>
      <p:sp>
        <p:nvSpPr>
          <p:cNvPr id="26631" name="AutoShape 7"/>
          <p:cNvSpPr>
            <a:spLocks/>
          </p:cNvSpPr>
          <p:nvPr/>
        </p:nvSpPr>
        <p:spPr bwMode="auto">
          <a:xfrm>
            <a:off x="7859713" y="1146969"/>
            <a:ext cx="1316038" cy="877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3417" y="0"/>
                  <a:pt x="5601" y="5067"/>
                  <a:pt x="0" y="14001"/>
                </a:cubicBezTo>
                <a:lnTo>
                  <a:pt x="5399" y="21600"/>
                </a:lnTo>
                <a:cubicBezTo>
                  <a:pt x="9601" y="14898"/>
                  <a:pt x="15464" y="11097"/>
                  <a:pt x="21600" y="11097"/>
                </a:cubicBezTo>
                <a:lnTo>
                  <a:pt x="21600" y="0"/>
                </a:lnTo>
                <a:close/>
              </a:path>
            </a:pathLst>
          </a:custGeom>
          <a:solidFill>
            <a:srgbClr val="BDBDBD"/>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1700">
              <a:latin typeface="Helvetica" charset="0"/>
              <a:ea typeface="Helvetica" charset="0"/>
              <a:cs typeface="Helvetica" charset="0"/>
            </a:endParaRPr>
          </a:p>
        </p:txBody>
      </p:sp>
      <p:grpSp>
        <p:nvGrpSpPr>
          <p:cNvPr id="26632" name="Group 8"/>
          <p:cNvGrpSpPr>
            <a:grpSpLocks/>
          </p:cNvGrpSpPr>
          <p:nvPr/>
        </p:nvGrpSpPr>
        <p:grpSpPr bwMode="auto">
          <a:xfrm>
            <a:off x="1204119" y="1146969"/>
            <a:ext cx="3606006" cy="3602038"/>
            <a:chOff x="0" y="0"/>
            <a:chExt cx="7212765" cy="7204458"/>
          </a:xfrm>
        </p:grpSpPr>
        <p:sp>
          <p:nvSpPr>
            <p:cNvPr id="26633" name="AutoShape 9"/>
            <p:cNvSpPr>
              <a:spLocks/>
            </p:cNvSpPr>
            <p:nvPr/>
          </p:nvSpPr>
          <p:spPr bwMode="auto">
            <a:xfrm flipH="1">
              <a:off x="0" y="0"/>
              <a:ext cx="7212765" cy="7204458"/>
            </a:xfrm>
            <a:custGeom>
              <a:avLst/>
              <a:gdLst>
                <a:gd name="T0" fmla="+- 0 10800 1045"/>
                <a:gd name="T1" fmla="*/ T0 w 19511"/>
                <a:gd name="T2" fmla="*/ 10251 h 20502"/>
                <a:gd name="T3" fmla="+- 0 10800 1045"/>
                <a:gd name="T4" fmla="*/ T3 w 19511"/>
                <a:gd name="T5" fmla="*/ 10251 h 20502"/>
                <a:gd name="T6" fmla="+- 0 10800 1045"/>
                <a:gd name="T7" fmla="*/ T6 w 19511"/>
                <a:gd name="T8" fmla="*/ 10251 h 20502"/>
                <a:gd name="T9" fmla="+- 0 10800 1045"/>
                <a:gd name="T10" fmla="*/ T9 w 19511"/>
                <a:gd name="T11" fmla="*/ 10251 h 20502"/>
              </a:gdLst>
              <a:ahLst/>
              <a:cxnLst>
                <a:cxn ang="0">
                  <a:pos x="T1" y="T2"/>
                </a:cxn>
                <a:cxn ang="0">
                  <a:pos x="T4" y="T5"/>
                </a:cxn>
                <a:cxn ang="0">
                  <a:pos x="T7" y="T8"/>
                </a:cxn>
                <a:cxn ang="0">
                  <a:pos x="T10" y="T11"/>
                </a:cxn>
              </a:cxnLst>
              <a:rect l="0" t="0" r="r" b="b"/>
              <a:pathLst>
                <a:path w="19511" h="20502">
                  <a:moveTo>
                    <a:pt x="2644" y="3234"/>
                  </a:moveTo>
                  <a:cubicBezTo>
                    <a:pt x="-1045" y="7361"/>
                    <a:pt x="-850" y="13848"/>
                    <a:pt x="3077" y="17725"/>
                  </a:cubicBezTo>
                  <a:cubicBezTo>
                    <a:pt x="7005" y="21600"/>
                    <a:pt x="13178" y="21395"/>
                    <a:pt x="16867" y="17268"/>
                  </a:cubicBezTo>
                  <a:cubicBezTo>
                    <a:pt x="20555" y="13141"/>
                    <a:pt x="20360" y="6654"/>
                    <a:pt x="16433" y="2777"/>
                  </a:cubicBezTo>
                  <a:cubicBezTo>
                    <a:pt x="14624" y="994"/>
                    <a:pt x="12236" y="0"/>
                    <a:pt x="9756" y="0"/>
                  </a:cubicBezTo>
                  <a:lnTo>
                    <a:pt x="9756" y="2563"/>
                  </a:lnTo>
                  <a:cubicBezTo>
                    <a:pt x="13796" y="2563"/>
                    <a:pt x="17071" y="6005"/>
                    <a:pt x="17071" y="10252"/>
                  </a:cubicBezTo>
                  <a:cubicBezTo>
                    <a:pt x="17071" y="14497"/>
                    <a:pt x="13796" y="17939"/>
                    <a:pt x="9756" y="17939"/>
                  </a:cubicBezTo>
                  <a:cubicBezTo>
                    <a:pt x="5714" y="17939"/>
                    <a:pt x="2439" y="14497"/>
                    <a:pt x="2439" y="10252"/>
                  </a:cubicBezTo>
                  <a:cubicBezTo>
                    <a:pt x="2439" y="8296"/>
                    <a:pt x="3148" y="6414"/>
                    <a:pt x="4422" y="4988"/>
                  </a:cubicBezTo>
                  <a:lnTo>
                    <a:pt x="2644" y="3234"/>
                  </a:lnTo>
                  <a:close/>
                </a:path>
              </a:pathLst>
            </a:custGeom>
            <a:solidFill>
              <a:srgbClr val="BDBDBD"/>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3200">
                <a:solidFill>
                  <a:srgbClr val="666666"/>
                </a:solidFill>
                <a:latin typeface="Helvetica" charset="0"/>
                <a:ea typeface="Helvetica" charset="0"/>
                <a:cs typeface="Helvetica" charset="0"/>
                <a:sym typeface="Helvetica" charset="0"/>
              </a:endParaRPr>
            </a:p>
          </p:txBody>
        </p:sp>
        <p:sp>
          <p:nvSpPr>
            <p:cNvPr id="26634" name="AutoShape 10"/>
            <p:cNvSpPr>
              <a:spLocks/>
            </p:cNvSpPr>
            <p:nvPr/>
          </p:nvSpPr>
          <p:spPr bwMode="auto">
            <a:xfrm flipH="1">
              <a:off x="3606384" y="0"/>
              <a:ext cx="2631574" cy="1755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3417" y="0"/>
                    <a:pt x="5601" y="5067"/>
                    <a:pt x="0" y="14001"/>
                  </a:cubicBezTo>
                  <a:lnTo>
                    <a:pt x="5399" y="21600"/>
                  </a:lnTo>
                  <a:cubicBezTo>
                    <a:pt x="9601" y="14898"/>
                    <a:pt x="15464" y="11097"/>
                    <a:pt x="21600" y="11097"/>
                  </a:cubicBezTo>
                  <a:lnTo>
                    <a:pt x="21600" y="0"/>
                  </a:ln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1700">
                <a:latin typeface="Helvetica" charset="0"/>
                <a:ea typeface="Helvetica" charset="0"/>
                <a:cs typeface="Helvetica" charset="0"/>
              </a:endParaRPr>
            </a:p>
          </p:txBody>
        </p:sp>
      </p:grpSp>
      <p:sp>
        <p:nvSpPr>
          <p:cNvPr id="26635" name="Rectangle 11"/>
          <p:cNvSpPr>
            <a:spLocks/>
          </p:cNvSpPr>
          <p:nvPr/>
        </p:nvSpPr>
        <p:spPr bwMode="auto">
          <a:xfrm>
            <a:off x="1190625" y="2341842"/>
            <a:ext cx="3615532" cy="1261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ctr"/>
            <a:r>
              <a:rPr lang="en-US" altLang="en-US" sz="8000" b="1" dirty="0">
                <a:solidFill>
                  <a:srgbClr val="304FFE"/>
                </a:solidFill>
                <a:latin typeface="Helvetica" charset="0"/>
                <a:ea typeface="Helvetica" charset="0"/>
                <a:cs typeface="Helvetica" charset="0"/>
                <a:sym typeface="Helvetica" charset="0"/>
              </a:rPr>
              <a:t>13%</a:t>
            </a:r>
          </a:p>
        </p:txBody>
      </p:sp>
      <p:sp>
        <p:nvSpPr>
          <p:cNvPr id="26636" name="Rectangle 12"/>
          <p:cNvSpPr>
            <a:spLocks/>
          </p:cNvSpPr>
          <p:nvPr/>
        </p:nvSpPr>
        <p:spPr bwMode="auto">
          <a:xfrm>
            <a:off x="7373144" y="2341842"/>
            <a:ext cx="3593306" cy="1261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ctr"/>
            <a:r>
              <a:rPr lang="en-US" altLang="en-US" sz="8000" b="1" dirty="0">
                <a:solidFill>
                  <a:srgbClr val="FFAB40"/>
                </a:solidFill>
                <a:latin typeface="Helvetica" charset="0"/>
                <a:ea typeface="Helvetica" charset="0"/>
                <a:cs typeface="Helvetica" charset="0"/>
                <a:sym typeface="Helvetica" charset="0"/>
              </a:rPr>
              <a:t>87%</a:t>
            </a:r>
          </a:p>
        </p:txBody>
      </p:sp>
      <p:sp>
        <p:nvSpPr>
          <p:cNvPr id="26637" name="Rectangle 13"/>
          <p:cNvSpPr>
            <a:spLocks/>
          </p:cNvSpPr>
          <p:nvPr/>
        </p:nvSpPr>
        <p:spPr bwMode="auto">
          <a:xfrm>
            <a:off x="2320925" y="4966465"/>
            <a:ext cx="20367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r>
              <a:rPr lang="en-US" altLang="en-US" sz="2600">
                <a:solidFill>
                  <a:srgbClr val="666666"/>
                </a:solidFill>
                <a:latin typeface="Helvetica" charset="0"/>
                <a:ea typeface="Helvetica" charset="0"/>
                <a:cs typeface="Helvetica" charset="0"/>
                <a:sym typeface="Helvetica" charset="0"/>
              </a:rPr>
              <a:t>Mobile web</a:t>
            </a:r>
          </a:p>
        </p:txBody>
      </p:sp>
      <p:sp>
        <p:nvSpPr>
          <p:cNvPr id="26638" name="Rectangle 14"/>
          <p:cNvSpPr>
            <a:spLocks/>
          </p:cNvSpPr>
          <p:nvPr/>
        </p:nvSpPr>
        <p:spPr bwMode="auto">
          <a:xfrm>
            <a:off x="9143207" y="4966465"/>
            <a:ext cx="20367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r>
              <a:rPr lang="en-US" altLang="en-US" sz="2600">
                <a:solidFill>
                  <a:srgbClr val="666666"/>
                </a:solidFill>
                <a:latin typeface="Helvetica" charset="0"/>
                <a:ea typeface="Helvetica" charset="0"/>
                <a:cs typeface="Helvetica" charset="0"/>
                <a:sym typeface="Helvetica" charset="0"/>
              </a:rPr>
              <a:t>Apps</a:t>
            </a:r>
          </a:p>
        </p:txBody>
      </p:sp>
      <p:grpSp>
        <p:nvGrpSpPr>
          <p:cNvPr id="26639" name="Group 15"/>
          <p:cNvGrpSpPr>
            <a:grpSpLocks/>
          </p:cNvGrpSpPr>
          <p:nvPr/>
        </p:nvGrpSpPr>
        <p:grpSpPr bwMode="auto">
          <a:xfrm>
            <a:off x="8492332" y="4953000"/>
            <a:ext cx="422275" cy="423863"/>
            <a:chOff x="-1" y="0"/>
            <a:chExt cx="844336" cy="846663"/>
          </a:xfrm>
        </p:grpSpPr>
        <p:sp>
          <p:nvSpPr>
            <p:cNvPr id="26640" name="Rectangle 16"/>
            <p:cNvSpPr>
              <a:spLocks/>
            </p:cNvSpPr>
            <p:nvPr/>
          </p:nvSpPr>
          <p:spPr bwMode="auto">
            <a:xfrm>
              <a:off x="-1" y="0"/>
              <a:ext cx="221652"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1" name="Rectangle 17"/>
            <p:cNvSpPr>
              <a:spLocks/>
            </p:cNvSpPr>
            <p:nvPr/>
          </p:nvSpPr>
          <p:spPr bwMode="auto">
            <a:xfrm>
              <a:off x="-1" y="313070"/>
              <a:ext cx="221652"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2" name="Rectangle 18"/>
            <p:cNvSpPr>
              <a:spLocks/>
            </p:cNvSpPr>
            <p:nvPr/>
          </p:nvSpPr>
          <p:spPr bwMode="auto">
            <a:xfrm>
              <a:off x="-1" y="628345"/>
              <a:ext cx="221652" cy="218318"/>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3" name="Rectangle 19"/>
            <p:cNvSpPr>
              <a:spLocks/>
            </p:cNvSpPr>
            <p:nvPr/>
          </p:nvSpPr>
          <p:spPr bwMode="auto">
            <a:xfrm>
              <a:off x="623934" y="0"/>
              <a:ext cx="220401"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4" name="Rectangle 20"/>
            <p:cNvSpPr>
              <a:spLocks/>
            </p:cNvSpPr>
            <p:nvPr/>
          </p:nvSpPr>
          <p:spPr bwMode="auto">
            <a:xfrm>
              <a:off x="623934" y="313070"/>
              <a:ext cx="220401"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5" name="Rectangle 21"/>
            <p:cNvSpPr>
              <a:spLocks/>
            </p:cNvSpPr>
            <p:nvPr/>
          </p:nvSpPr>
          <p:spPr bwMode="auto">
            <a:xfrm>
              <a:off x="623934" y="628345"/>
              <a:ext cx="220401" cy="218318"/>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6" name="Rectangle 22"/>
            <p:cNvSpPr>
              <a:spLocks/>
            </p:cNvSpPr>
            <p:nvPr/>
          </p:nvSpPr>
          <p:spPr bwMode="auto">
            <a:xfrm>
              <a:off x="313069" y="0"/>
              <a:ext cx="218318"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7" name="Rectangle 23"/>
            <p:cNvSpPr>
              <a:spLocks/>
            </p:cNvSpPr>
            <p:nvPr/>
          </p:nvSpPr>
          <p:spPr bwMode="auto">
            <a:xfrm>
              <a:off x="313069" y="313070"/>
              <a:ext cx="218318"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8" name="Rectangle 24"/>
            <p:cNvSpPr>
              <a:spLocks/>
            </p:cNvSpPr>
            <p:nvPr/>
          </p:nvSpPr>
          <p:spPr bwMode="auto">
            <a:xfrm>
              <a:off x="313069" y="628345"/>
              <a:ext cx="218318" cy="218318"/>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nvGrpSpPr>
          <p:cNvPr id="26649" name="Group 25"/>
          <p:cNvGrpSpPr>
            <a:grpSpLocks/>
          </p:cNvGrpSpPr>
          <p:nvPr/>
        </p:nvGrpSpPr>
        <p:grpSpPr bwMode="auto">
          <a:xfrm>
            <a:off x="1782763" y="4876007"/>
            <a:ext cx="310357" cy="581025"/>
            <a:chOff x="-1" y="-1"/>
            <a:chExt cx="619970" cy="1162271"/>
          </a:xfrm>
        </p:grpSpPr>
        <p:sp>
          <p:nvSpPr>
            <p:cNvPr id="26650" name="AutoShape 26"/>
            <p:cNvSpPr>
              <a:spLocks/>
            </p:cNvSpPr>
            <p:nvPr/>
          </p:nvSpPr>
          <p:spPr bwMode="auto">
            <a:xfrm>
              <a:off x="-1" y="-1"/>
              <a:ext cx="619970" cy="11622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82" y="0"/>
                  </a:moveTo>
                  <a:cubicBezTo>
                    <a:pt x="2102" y="0"/>
                    <a:pt x="2102" y="0"/>
                    <a:pt x="2102" y="0"/>
                  </a:cubicBezTo>
                  <a:cubicBezTo>
                    <a:pt x="934" y="0"/>
                    <a:pt x="0" y="622"/>
                    <a:pt x="0" y="1307"/>
                  </a:cubicBezTo>
                  <a:cubicBezTo>
                    <a:pt x="0" y="20293"/>
                    <a:pt x="0" y="20293"/>
                    <a:pt x="0" y="20293"/>
                  </a:cubicBezTo>
                  <a:cubicBezTo>
                    <a:pt x="0" y="20978"/>
                    <a:pt x="934" y="21600"/>
                    <a:pt x="2102" y="21600"/>
                  </a:cubicBezTo>
                  <a:cubicBezTo>
                    <a:pt x="19382" y="21600"/>
                    <a:pt x="19382" y="21600"/>
                    <a:pt x="19382" y="21600"/>
                  </a:cubicBezTo>
                  <a:cubicBezTo>
                    <a:pt x="20666" y="21600"/>
                    <a:pt x="21600" y="20978"/>
                    <a:pt x="21600" y="20293"/>
                  </a:cubicBezTo>
                  <a:cubicBezTo>
                    <a:pt x="21600" y="1307"/>
                    <a:pt x="21600" y="1307"/>
                    <a:pt x="21600" y="1307"/>
                  </a:cubicBezTo>
                  <a:cubicBezTo>
                    <a:pt x="21600" y="622"/>
                    <a:pt x="20666" y="0"/>
                    <a:pt x="19382" y="0"/>
                  </a:cubicBezTo>
                  <a:close/>
                  <a:moveTo>
                    <a:pt x="7939" y="1369"/>
                  </a:moveTo>
                  <a:cubicBezTo>
                    <a:pt x="13661" y="1369"/>
                    <a:pt x="13661" y="1369"/>
                    <a:pt x="13661" y="1369"/>
                  </a:cubicBezTo>
                  <a:cubicBezTo>
                    <a:pt x="13894" y="1369"/>
                    <a:pt x="14128" y="1494"/>
                    <a:pt x="14128" y="1556"/>
                  </a:cubicBezTo>
                  <a:cubicBezTo>
                    <a:pt x="14128" y="1681"/>
                    <a:pt x="13894" y="1743"/>
                    <a:pt x="13661" y="1743"/>
                  </a:cubicBezTo>
                  <a:cubicBezTo>
                    <a:pt x="7939" y="1743"/>
                    <a:pt x="7939" y="1743"/>
                    <a:pt x="7939" y="1743"/>
                  </a:cubicBezTo>
                  <a:cubicBezTo>
                    <a:pt x="7706" y="1743"/>
                    <a:pt x="7472" y="1681"/>
                    <a:pt x="7472" y="1556"/>
                  </a:cubicBezTo>
                  <a:cubicBezTo>
                    <a:pt x="7472" y="1494"/>
                    <a:pt x="7706" y="1369"/>
                    <a:pt x="7939" y="1369"/>
                  </a:cubicBezTo>
                  <a:close/>
                  <a:moveTo>
                    <a:pt x="10742" y="20729"/>
                  </a:moveTo>
                  <a:cubicBezTo>
                    <a:pt x="10275" y="20729"/>
                    <a:pt x="9808" y="20542"/>
                    <a:pt x="9808" y="20231"/>
                  </a:cubicBezTo>
                  <a:cubicBezTo>
                    <a:pt x="9808" y="19982"/>
                    <a:pt x="10275" y="19733"/>
                    <a:pt x="10742" y="19733"/>
                  </a:cubicBezTo>
                  <a:cubicBezTo>
                    <a:pt x="11325" y="19733"/>
                    <a:pt x="11676" y="19982"/>
                    <a:pt x="11676" y="20231"/>
                  </a:cubicBezTo>
                  <a:cubicBezTo>
                    <a:pt x="11676" y="20542"/>
                    <a:pt x="11325" y="20729"/>
                    <a:pt x="10742" y="20729"/>
                  </a:cubicBezTo>
                  <a:close/>
                  <a:moveTo>
                    <a:pt x="19965" y="18363"/>
                  </a:moveTo>
                  <a:cubicBezTo>
                    <a:pt x="1635" y="18363"/>
                    <a:pt x="1635" y="18363"/>
                    <a:pt x="1635" y="18363"/>
                  </a:cubicBezTo>
                  <a:cubicBezTo>
                    <a:pt x="1635" y="2677"/>
                    <a:pt x="1635" y="2677"/>
                    <a:pt x="1635" y="2677"/>
                  </a:cubicBezTo>
                  <a:cubicBezTo>
                    <a:pt x="19965" y="2677"/>
                    <a:pt x="19965" y="2677"/>
                    <a:pt x="19965" y="2677"/>
                  </a:cubicBezTo>
                  <a:lnTo>
                    <a:pt x="19965" y="18363"/>
                  </a:ln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304FFE"/>
                </a:solidFill>
                <a:latin typeface="Helvetica" charset="0"/>
                <a:ea typeface="Helvetica" charset="0"/>
                <a:cs typeface="Helvetica" charset="0"/>
                <a:sym typeface="Helvetica" charset="0"/>
              </a:endParaRPr>
            </a:p>
          </p:txBody>
        </p:sp>
        <p:sp>
          <p:nvSpPr>
            <p:cNvPr id="26651" name="AutoShape 27"/>
            <p:cNvSpPr>
              <a:spLocks/>
            </p:cNvSpPr>
            <p:nvPr/>
          </p:nvSpPr>
          <p:spPr bwMode="auto">
            <a:xfrm>
              <a:off x="80311" y="338887"/>
              <a:ext cx="459298" cy="4592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7"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304FFE"/>
                </a:solidFill>
                <a:latin typeface="Helvetica" charset="0"/>
                <a:ea typeface="Helvetica" charset="0"/>
                <a:cs typeface="Helvetica" charset="0"/>
                <a:sym typeface="Calibri" charset="0"/>
              </a:endParaRPr>
            </a:p>
          </p:txBody>
        </p:sp>
      </p:grpSp>
    </p:spTree>
    <p:extLst>
      <p:ext uri="{BB962C8B-B14F-4D97-AF65-F5344CB8AC3E}">
        <p14:creationId xmlns:p14="http://schemas.microsoft.com/office/powerpoint/2010/main" val="64746291"/>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p:cNvSpPr>
          <p:nvPr>
            <p:ph type="title"/>
          </p:nvPr>
        </p:nvSpPr>
        <p:spPr>
          <a:prstGeom prst="rect">
            <a:avLst/>
          </a:prstGeom>
        </p:spPr>
        <p:txBody>
          <a:bodyPr/>
          <a:lstStyle/>
          <a:p>
            <a:r>
              <a:t>Scope</a:t>
            </a:r>
          </a:p>
        </p:txBody>
      </p:sp>
      <p:sp>
        <p:nvSpPr>
          <p:cNvPr id="693" name="Shape 693"/>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b="1"/>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t>   .then(</a:t>
            </a:r>
            <a:r>
              <a:rPr b="1"/>
              <a:t>function</a:t>
            </a:r>
            <a:r>
              <a:t>(reg) {</a:t>
            </a:r>
          </a:p>
          <a:p>
            <a:pPr defTabSz="228600">
              <a:spcBef>
                <a:spcPts val="0"/>
              </a:spcBef>
              <a:defRPr sz="5600">
                <a:solidFill>
                  <a:srgbClr val="53585F"/>
                </a:solidFill>
                <a:latin typeface="+mj-lt"/>
                <a:ea typeface="+mj-ea"/>
                <a:cs typeface="+mj-cs"/>
                <a:sym typeface="Helvetica"/>
              </a:defRPr>
            </a:pPr>
            <a:r>
              <a:t>      console.</a:t>
            </a:r>
            <a:r>
              <a:rPr b="1"/>
              <a:t>log</a:t>
            </a:r>
            <a:r>
              <a:t>('Service Worker Registered', reg);</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b="1">
                <a:solidFill>
                  <a:srgbClr val="53585F"/>
                </a:solidFill>
                <a:latin typeface="+mj-lt"/>
                <a:ea typeface="+mj-ea"/>
                <a:cs typeface="+mj-cs"/>
                <a:sym typeface="Helvetica"/>
              </a:defRPr>
            </a:pPr>
            <a:r>
              <a:rPr b="0"/>
              <a:t>   .</a:t>
            </a:r>
            <a:r>
              <a:t>catch</a:t>
            </a:r>
            <a:r>
              <a:rPr b="0"/>
              <a:t>(</a:t>
            </a:r>
            <a:r>
              <a:t>function</a:t>
            </a:r>
            <a:r>
              <a:rPr b="0"/>
              <a:t>(err) {</a:t>
            </a:r>
          </a:p>
          <a:p>
            <a:pPr defTabSz="228600">
              <a:spcBef>
                <a:spcPts val="0"/>
              </a:spcBef>
              <a:defRPr sz="5600">
                <a:solidFill>
                  <a:srgbClr val="53585F"/>
                </a:solidFill>
                <a:latin typeface="+mj-lt"/>
                <a:ea typeface="+mj-ea"/>
                <a:cs typeface="+mj-cs"/>
                <a:sym typeface="Helvetica"/>
              </a:defRPr>
            </a:pPr>
            <a:r>
              <a:t>     console.</a:t>
            </a:r>
            <a:r>
              <a:rPr b="1"/>
              <a:t>log</a:t>
            </a:r>
            <a:r>
              <a:t>('Error registering Service Worker', err);</a:t>
            </a:r>
          </a:p>
          <a:p>
            <a:pPr defTabSz="228600">
              <a:spcBef>
                <a:spcPts val="0"/>
              </a:spcBef>
              <a:defRPr sz="5600">
                <a:solidFill>
                  <a:srgbClr val="53585F"/>
                </a:solidFill>
                <a:latin typeface="+mj-lt"/>
                <a:ea typeface="+mj-ea"/>
                <a:cs typeface="+mj-cs"/>
                <a:sym typeface="Helvetica"/>
              </a:defRPr>
            </a:pPr>
            <a:r>
              <a:t>   });</a:t>
            </a:r>
          </a:p>
          <a:p>
            <a:pPr defTabSz="228600">
              <a:spcBef>
                <a:spcPts val="0"/>
              </a:spcBef>
              <a:defRPr sz="5600">
                <a:solidFill>
                  <a:srgbClr val="B060B0"/>
                </a:solidFill>
                <a:latin typeface="+mj-lt"/>
                <a:ea typeface="+mj-ea"/>
                <a:cs typeface="+mj-cs"/>
                <a:sym typeface="Helvetica"/>
              </a:defRPr>
            </a:pPr>
            <a:r>
              <a:t>}</a:t>
            </a:r>
          </a:p>
        </p:txBody>
      </p:sp>
    </p:spTree>
    <p:extLst>
      <p:ext uri="{BB962C8B-B14F-4D97-AF65-F5344CB8AC3E}">
        <p14:creationId xmlns:p14="http://schemas.microsoft.com/office/powerpoint/2010/main" val="1709398052"/>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p:cNvSpPr>
          <p:nvPr>
            <p:ph type="body" idx="13"/>
          </p:nvPr>
        </p:nvSpPr>
        <p:spPr>
          <a:prstGeom prst="rect">
            <a:avLst/>
          </a:prstGeom>
        </p:spPr>
        <p:txBody>
          <a:bodyPr/>
          <a:lstStyle/>
          <a:p>
            <a:r>
              <a:t>Caching strategies</a:t>
            </a:r>
          </a:p>
        </p:txBody>
      </p:sp>
      <p:sp>
        <p:nvSpPr>
          <p:cNvPr id="698" name="Shape 698"/>
          <p:cNvSpPr>
            <a:spLocks noGrp="1"/>
          </p:cNvSpPr>
          <p:nvPr>
            <p:ph type="body" idx="14"/>
          </p:nvPr>
        </p:nvSpPr>
        <p:spPr>
          <a:prstGeom prst="rect">
            <a:avLst/>
          </a:prstGeom>
        </p:spPr>
        <p:txBody>
          <a:bodyPr/>
          <a:lstStyle/>
          <a:p>
            <a:r>
              <a:t>You are in control of the network</a:t>
            </a:r>
          </a:p>
        </p:txBody>
      </p:sp>
    </p:spTree>
    <p:extLst>
      <p:ext uri="{BB962C8B-B14F-4D97-AF65-F5344CB8AC3E}">
        <p14:creationId xmlns:p14="http://schemas.microsoft.com/office/powerpoint/2010/main" val="1753027562"/>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p:cNvSpPr>
          <p:nvPr>
            <p:ph type="body" idx="13"/>
          </p:nvPr>
        </p:nvSpPr>
        <p:spPr>
          <a:xfrm>
            <a:off x="0" y="495300"/>
            <a:ext cx="12192000" cy="983718"/>
          </a:xfrm>
          <a:prstGeom prst="rect">
            <a:avLst/>
          </a:prstGeom>
        </p:spPr>
        <p:txBody>
          <a:bodyPr/>
          <a:lstStyle/>
          <a:p>
            <a:r>
              <a:t>Cache, Falling Back to Network</a:t>
            </a:r>
          </a:p>
        </p:txBody>
      </p:sp>
      <p:pic>
        <p:nvPicPr>
          <p:cNvPr id="703" name="cache-falling-back-to-networ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25500" y="1582777"/>
            <a:ext cx="10541000" cy="5156201"/>
          </a:xfrm>
          <a:prstGeom prst="rect">
            <a:avLst/>
          </a:prstGeom>
          <a:ln w="12700">
            <a:miter lim="400000"/>
          </a:ln>
        </p:spPr>
      </p:pic>
    </p:spTree>
    <p:extLst>
      <p:ext uri="{BB962C8B-B14F-4D97-AF65-F5344CB8AC3E}">
        <p14:creationId xmlns:p14="http://schemas.microsoft.com/office/powerpoint/2010/main" val="1277478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0082666" fill="hold"/>
                                        <p:tgtEl>
                                          <p:spTgt spid="70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03"/>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a:spLocks noGrp="1"/>
          </p:cNvSpPr>
          <p:nvPr>
            <p:ph type="body" idx="13"/>
          </p:nvPr>
        </p:nvSpPr>
        <p:spPr>
          <a:xfrm>
            <a:off x="0" y="495300"/>
            <a:ext cx="12192000" cy="983718"/>
          </a:xfrm>
          <a:prstGeom prst="rect">
            <a:avLst/>
          </a:prstGeom>
        </p:spPr>
        <p:txBody>
          <a:bodyPr/>
          <a:lstStyle/>
          <a:p>
            <a:r>
              <a:t>Network, Falling Back to Cache</a:t>
            </a:r>
          </a:p>
        </p:txBody>
      </p:sp>
      <p:pic>
        <p:nvPicPr>
          <p:cNvPr id="708" name="network-falling-back-to-cach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25500" y="1568025"/>
            <a:ext cx="10541000" cy="5105401"/>
          </a:xfrm>
          <a:prstGeom prst="rect">
            <a:avLst/>
          </a:prstGeom>
          <a:ln w="12700">
            <a:miter lim="400000"/>
          </a:ln>
        </p:spPr>
      </p:pic>
    </p:spTree>
    <p:extLst>
      <p:ext uri="{BB962C8B-B14F-4D97-AF65-F5344CB8AC3E}">
        <p14:creationId xmlns:p14="http://schemas.microsoft.com/office/powerpoint/2010/main" val="123854546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9759833" fill="hold"/>
                                        <p:tgtEl>
                                          <p:spTgt spid="7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08"/>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p:cNvSpPr>
          <p:nvPr>
            <p:ph type="body" idx="13"/>
          </p:nvPr>
        </p:nvSpPr>
        <p:spPr>
          <a:xfrm>
            <a:off x="0" y="495300"/>
            <a:ext cx="12192000" cy="983718"/>
          </a:xfrm>
          <a:prstGeom prst="rect">
            <a:avLst/>
          </a:prstGeom>
        </p:spPr>
        <p:txBody>
          <a:bodyPr/>
          <a:lstStyle/>
          <a:p>
            <a:r>
              <a:t>Cache then Network</a:t>
            </a:r>
          </a:p>
        </p:txBody>
      </p:sp>
      <p:pic>
        <p:nvPicPr>
          <p:cNvPr id="713" name="cache-then-networ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572704" y="1639941"/>
            <a:ext cx="9046593" cy="4983633"/>
          </a:xfrm>
          <a:prstGeom prst="rect">
            <a:avLst/>
          </a:prstGeom>
          <a:ln w="12700">
            <a:miter lim="400000"/>
          </a:ln>
        </p:spPr>
      </p:pic>
    </p:spTree>
    <p:extLst>
      <p:ext uri="{BB962C8B-B14F-4D97-AF65-F5344CB8AC3E}">
        <p14:creationId xmlns:p14="http://schemas.microsoft.com/office/powerpoint/2010/main" val="12589321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7574666" fill="hold"/>
                                        <p:tgtEl>
                                          <p:spTgt spid="7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13"/>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Shape 717"/>
          <p:cNvSpPr>
            <a:spLocks noGrp="1"/>
          </p:cNvSpPr>
          <p:nvPr>
            <p:ph type="body" idx="13"/>
          </p:nvPr>
        </p:nvSpPr>
        <p:spPr>
          <a:xfrm>
            <a:off x="0" y="495300"/>
            <a:ext cx="12192000" cy="983718"/>
          </a:xfrm>
          <a:prstGeom prst="rect">
            <a:avLst/>
          </a:prstGeom>
        </p:spPr>
        <p:txBody>
          <a:bodyPr/>
          <a:lstStyle/>
          <a:p>
            <a:r>
              <a:t>Generic Fallback</a:t>
            </a:r>
          </a:p>
        </p:txBody>
      </p:sp>
      <p:pic>
        <p:nvPicPr>
          <p:cNvPr id="718" name="generic-fallbac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762000" y="1487000"/>
            <a:ext cx="10668000" cy="5181601"/>
          </a:xfrm>
          <a:prstGeom prst="rect">
            <a:avLst/>
          </a:prstGeom>
          <a:ln w="12700">
            <a:miter lim="400000"/>
          </a:ln>
        </p:spPr>
      </p:pic>
    </p:spTree>
    <p:extLst>
      <p:ext uri="{BB962C8B-B14F-4D97-AF65-F5344CB8AC3E}">
        <p14:creationId xmlns:p14="http://schemas.microsoft.com/office/powerpoint/2010/main" val="115854476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2600333" fill="hold"/>
                                        <p:tgtEl>
                                          <p:spTgt spid="7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18"/>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p:cNvSpPr>
          <p:nvPr>
            <p:ph type="body" idx="13"/>
          </p:nvPr>
        </p:nvSpPr>
        <p:spPr>
          <a:xfrm>
            <a:off x="0" y="495300"/>
            <a:ext cx="12192000" cy="983718"/>
          </a:xfrm>
          <a:prstGeom prst="rect">
            <a:avLst/>
          </a:prstGeom>
        </p:spPr>
        <p:txBody>
          <a:bodyPr/>
          <a:lstStyle/>
          <a:p>
            <a:r>
              <a:t>Cache and Network Race</a:t>
            </a:r>
          </a:p>
        </p:txBody>
      </p:sp>
      <p:pic>
        <p:nvPicPr>
          <p:cNvPr id="723" name="cache-and-network-rac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447800" y="1529666"/>
            <a:ext cx="9296400" cy="5029201"/>
          </a:xfrm>
          <a:prstGeom prst="rect">
            <a:avLst/>
          </a:prstGeom>
          <a:ln w="12700">
            <a:miter lim="400000"/>
          </a:ln>
        </p:spPr>
      </p:pic>
    </p:spTree>
    <p:extLst>
      <p:ext uri="{BB962C8B-B14F-4D97-AF65-F5344CB8AC3E}">
        <p14:creationId xmlns:p14="http://schemas.microsoft.com/office/powerpoint/2010/main" val="126673348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6615666" fill="hold"/>
                                        <p:tgtEl>
                                          <p:spTgt spid="7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2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 name="moog-1573329_1920.jpg"/>
          <p:cNvPicPr>
            <a:picLocks noChangeAspect="1"/>
          </p:cNvPicPr>
          <p:nvPr/>
        </p:nvPicPr>
        <p:blipFill>
          <a:blip r:embed="rId3">
            <a:extLst/>
          </a:blip>
          <a:srcRect t="10034" b="10034"/>
          <a:stretch>
            <a:fillRect/>
          </a:stretch>
        </p:blipFill>
        <p:spPr>
          <a:xfrm>
            <a:off x="-2065103" y="1033"/>
            <a:ext cx="14276655" cy="8029611"/>
          </a:xfrm>
          <a:prstGeom prst="rect">
            <a:avLst/>
          </a:prstGeom>
          <a:ln w="3175">
            <a:miter lim="400000"/>
          </a:ln>
        </p:spPr>
      </p:pic>
      <p:sp>
        <p:nvSpPr>
          <p:cNvPr id="728" name="Shape 728"/>
          <p:cNvSpPr/>
          <p:nvPr/>
        </p:nvSpPr>
        <p:spPr>
          <a:xfrm>
            <a:off x="-1" y="-1"/>
            <a:ext cx="12192001" cy="6858001"/>
          </a:xfrm>
          <a:prstGeom prst="rect">
            <a:avLst/>
          </a:prstGeom>
          <a:solidFill>
            <a:srgbClr val="000000">
              <a:alpha val="55840"/>
            </a:srgbClr>
          </a:solidFill>
          <a:ln w="3175">
            <a:miter lim="400000"/>
          </a:ln>
        </p:spPr>
        <p:txBody>
          <a:bodyPr lIns="15052" tIns="15052" rIns="15052" bIns="15052" anchor="ctr"/>
          <a:lstStyle/>
          <a:p>
            <a:pPr>
              <a:defRPr sz="3400"/>
            </a:pPr>
            <a:endParaRPr sz="1700"/>
          </a:p>
        </p:txBody>
      </p:sp>
      <p:sp>
        <p:nvSpPr>
          <p:cNvPr id="729" name="Shape 729"/>
          <p:cNvSpPr>
            <a:spLocks noGrp="1"/>
          </p:cNvSpPr>
          <p:nvPr>
            <p:ph type="title"/>
          </p:nvPr>
        </p:nvSpPr>
        <p:spPr>
          <a:xfrm>
            <a:off x="-1012" y="1994811"/>
            <a:ext cx="12194024" cy="2868378"/>
          </a:xfrm>
          <a:prstGeom prst="rect">
            <a:avLst/>
          </a:prstGeom>
        </p:spPr>
        <p:txBody>
          <a:bodyPr/>
          <a:lstStyle/>
          <a:p>
            <a:r>
              <a:t>control</a:t>
            </a:r>
          </a:p>
        </p:txBody>
      </p:sp>
      <p:sp>
        <p:nvSpPr>
          <p:cNvPr id="730" name="Shape 730"/>
          <p:cNvSpPr>
            <a:spLocks noGrp="1"/>
          </p:cNvSpPr>
          <p:nvPr>
            <p:ph type="body" sz="half" idx="1"/>
          </p:nvPr>
        </p:nvSpPr>
        <p:spPr>
          <a:xfrm>
            <a:off x="2504756" y="1676282"/>
            <a:ext cx="7182489" cy="2504804"/>
          </a:xfrm>
          <a:prstGeom prst="rect">
            <a:avLst/>
          </a:prstGeom>
        </p:spPr>
        <p:txBody>
          <a:bodyPr/>
          <a:lstStyle>
            <a:lvl1pPr>
              <a:defRPr>
                <a:solidFill>
                  <a:srgbClr val="DCDEE0"/>
                </a:solidFill>
              </a:defRPr>
            </a:lvl1pPr>
          </a:lstStyle>
          <a:p>
            <a:r>
              <a:t>You are in</a:t>
            </a:r>
          </a:p>
        </p:txBody>
      </p:sp>
      <p:sp>
        <p:nvSpPr>
          <p:cNvPr id="731" name="Shape 731"/>
          <p:cNvSpPr>
            <a:spLocks noGrp="1"/>
          </p:cNvSpPr>
          <p:nvPr>
            <p:ph type="body" idx="13"/>
          </p:nvPr>
        </p:nvSpPr>
        <p:spPr>
          <a:prstGeom prst="rect">
            <a:avLst/>
          </a:prstGeom>
        </p:spPr>
        <p:txBody>
          <a:bodyPr/>
          <a:lstStyle/>
          <a:p>
            <a:pPr>
              <a:defRPr sz="2400" i="1" spc="0">
                <a:solidFill>
                  <a:srgbClr val="A6AAA8"/>
                </a:solidFill>
                <a:latin typeface="+mn-lt"/>
                <a:ea typeface="+mn-ea"/>
                <a:cs typeface="+mn-cs"/>
                <a:sym typeface="Helvetica Light"/>
              </a:defRPr>
            </a:pPr>
            <a:endParaRPr/>
          </a:p>
        </p:txBody>
      </p:sp>
    </p:spTree>
    <p:extLst>
      <p:ext uri="{BB962C8B-B14F-4D97-AF65-F5344CB8AC3E}">
        <p14:creationId xmlns:p14="http://schemas.microsoft.com/office/powerpoint/2010/main" val="835738978"/>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735"/>
          <p:cNvSpPr>
            <a:spLocks noGrp="1"/>
          </p:cNvSpPr>
          <p:nvPr>
            <p:ph type="body" idx="13"/>
          </p:nvPr>
        </p:nvSpPr>
        <p:spPr>
          <a:xfrm>
            <a:off x="5310158" y="2755771"/>
            <a:ext cx="2191022" cy="781051"/>
          </a:xfrm>
          <a:prstGeom prst="rect">
            <a:avLst/>
          </a:prstGeom>
        </p:spPr>
        <p:txBody>
          <a:bodyPr/>
          <a:lstStyle/>
          <a:p>
            <a:r>
              <a:rPr dirty="0" smtClean="0"/>
              <a:t>Tool</a:t>
            </a:r>
            <a:r>
              <a:rPr lang="nl-NL" dirty="0" err="1" smtClean="0"/>
              <a:t>ing</a:t>
            </a:r>
            <a:endParaRPr dirty="0"/>
          </a:p>
        </p:txBody>
      </p:sp>
    </p:spTree>
    <p:extLst>
      <p:ext uri="{BB962C8B-B14F-4D97-AF65-F5344CB8AC3E}">
        <p14:creationId xmlns:p14="http://schemas.microsoft.com/office/powerpoint/2010/main" val="1754011915"/>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633413" y="487363"/>
            <a:ext cx="10543382"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pPr algn="l"/>
            <a:r>
              <a:rPr lang="en-US" altLang="en-US" sz="4750" dirty="0">
                <a:solidFill>
                  <a:srgbClr val="6C6E70"/>
                </a:solidFill>
                <a:latin typeface="Helvetica" charset="0"/>
                <a:ea typeface="Helvetica" charset="0"/>
                <a:cs typeface="Helvetica" charset="0"/>
                <a:sym typeface="Helvetica" charset="0"/>
              </a:rPr>
              <a:t>The Dev Tools Application Pane</a:t>
            </a:r>
          </a:p>
        </p:txBody>
      </p:sp>
      <p:sp>
        <p:nvSpPr>
          <p:cNvPr id="47106" name="Rectangle 2"/>
          <p:cNvSpPr>
            <a:spLocks/>
          </p:cNvSpPr>
          <p:nvPr/>
        </p:nvSpPr>
        <p:spPr bwMode="auto">
          <a:xfrm>
            <a:off x="652463" y="1314450"/>
            <a:ext cx="9777896"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pPr algn="l"/>
            <a:r>
              <a:rPr lang="en-US" altLang="en-US" sz="2250">
                <a:solidFill>
                  <a:srgbClr val="6C6E70"/>
                </a:solidFill>
                <a:latin typeface="Helvetica" charset="0"/>
                <a:ea typeface="Helvetica" charset="0"/>
                <a:cs typeface="Helvetica" charset="0"/>
                <a:sym typeface="Helvetica" charset="0"/>
              </a:rPr>
              <a:t>All your service worker debugging in one place.</a:t>
            </a:r>
          </a:p>
        </p:txBody>
      </p:sp>
      <p:pic>
        <p:nvPicPr>
          <p:cNvPr id="47107" name="Picture 3" descr="image1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7" y="1967707"/>
            <a:ext cx="12179300" cy="8777288"/>
          </a:xfrm>
          <a:prstGeom prst="rect">
            <a:avLst/>
          </a:prstGeom>
          <a:noFill/>
          <a:ln w="25400" cap="flat" cmpd="sng">
            <a:solidFill>
              <a:srgbClr val="F1EBE7"/>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3543151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838200" y="752582"/>
            <a:ext cx="10515600" cy="1325563"/>
          </a:xfrm>
        </p:spPr>
        <p:txBody>
          <a:bodyPr>
            <a:normAutofit fontScale="90000"/>
          </a:bodyPr>
          <a:lstStyle/>
          <a:p>
            <a:r>
              <a:rPr lang="en-US" altLang="en-US" sz="20000" dirty="0">
                <a:solidFill>
                  <a:schemeClr val="accent2"/>
                </a:solidFill>
                <a:latin typeface="Helvetica" charset="0"/>
                <a:ea typeface="Helvetica" charset="0"/>
                <a:cs typeface="Helvetica" charset="0"/>
              </a:rPr>
              <a:t>80%</a:t>
            </a:r>
          </a:p>
        </p:txBody>
      </p:sp>
      <p:sp>
        <p:nvSpPr>
          <p:cNvPr id="28674" name="Rectangle 2"/>
          <p:cNvSpPr>
            <a:spLocks noGrp="1" noChangeArrowheads="1"/>
          </p:cNvSpPr>
          <p:nvPr>
            <p:ph type="body" sz="half" idx="1"/>
          </p:nvPr>
        </p:nvSpPr>
        <p:spPr>
          <a:xfrm>
            <a:off x="838200" y="2213082"/>
            <a:ext cx="10515600" cy="4351338"/>
          </a:xfrm>
        </p:spPr>
        <p:txBody>
          <a:bodyPr/>
          <a:lstStyle/>
          <a:p>
            <a:pPr marL="0" indent="0" defTabSz="325438">
              <a:spcBef>
                <a:spcPct val="0"/>
              </a:spcBef>
              <a:buNone/>
            </a:pPr>
            <a:r>
              <a:rPr lang="en-US" altLang="en-US" sz="5500" dirty="0">
                <a:solidFill>
                  <a:srgbClr val="6C6E70"/>
                </a:solidFill>
                <a:latin typeface="Helvetica" charset="0"/>
                <a:ea typeface="Helvetica" charset="0"/>
                <a:cs typeface="Helvetica" charset="0"/>
                <a:sym typeface="Helvetica" charset="0"/>
              </a:rPr>
              <a:t>OF TIME SPENT IS IN</a:t>
            </a:r>
          </a:p>
          <a:p>
            <a:pPr marL="0" indent="0" defTabSz="325438">
              <a:spcBef>
                <a:spcPct val="0"/>
              </a:spcBef>
              <a:buNone/>
            </a:pPr>
            <a:r>
              <a:rPr lang="en-US" altLang="en-US" sz="5500" dirty="0">
                <a:solidFill>
                  <a:srgbClr val="6C6E70"/>
                </a:solidFill>
                <a:latin typeface="Helvetica" charset="0"/>
                <a:ea typeface="Helvetica" charset="0"/>
                <a:cs typeface="Helvetica" charset="0"/>
                <a:sym typeface="Helvetica" charset="0"/>
              </a:rPr>
              <a:t>USERS’ TOP 3 APPS</a:t>
            </a:r>
          </a:p>
        </p:txBody>
      </p:sp>
      <p:sp>
        <p:nvSpPr>
          <p:cNvPr id="28675" name="Rectangle 3"/>
          <p:cNvSpPr>
            <a:spLocks/>
          </p:cNvSpPr>
          <p:nvPr/>
        </p:nvSpPr>
        <p:spPr bwMode="auto">
          <a:xfrm>
            <a:off x="361157" y="6236912"/>
            <a:ext cx="5873750" cy="215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r>
              <a:rPr lang="en-US" altLang="en-US" sz="1200" i="1">
                <a:solidFill>
                  <a:srgbClr val="A6AAA8"/>
                </a:solidFill>
                <a:latin typeface="Helvetica" charset="0"/>
                <a:ea typeface="Helvetica" charset="0"/>
                <a:cs typeface="Helvetica" charset="0"/>
                <a:sym typeface="Helvetica" charset="0"/>
              </a:rPr>
              <a:t>Source: comScore Mobile Metrix, U.S., Age 18+, June 2015</a:t>
            </a:r>
          </a:p>
        </p:txBody>
      </p:sp>
    </p:spTree>
    <p:extLst>
      <p:ext uri="{BB962C8B-B14F-4D97-AF65-F5344CB8AC3E}">
        <p14:creationId xmlns:p14="http://schemas.microsoft.com/office/powerpoint/2010/main" val="419020787"/>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p:cNvSpPr>
          <p:nvPr>
            <p:ph type="body" idx="13"/>
          </p:nvPr>
        </p:nvSpPr>
        <p:spPr>
          <a:prstGeom prst="rect">
            <a:avLst/>
          </a:prstGeom>
        </p:spPr>
        <p:txBody>
          <a:bodyPr/>
          <a:lstStyle/>
          <a:p>
            <a:r>
              <a:t>Chrome Dev Tools</a:t>
            </a:r>
          </a:p>
        </p:txBody>
      </p:sp>
      <p:pic>
        <p:nvPicPr>
          <p:cNvPr id="740" name="Screen Shot 2016-09-01 at 10.03.31 PM.png"/>
          <p:cNvPicPr>
            <a:picLocks noChangeAspect="1"/>
          </p:cNvPicPr>
          <p:nvPr/>
        </p:nvPicPr>
        <p:blipFill>
          <a:blip r:embed="rId3">
            <a:extLst/>
          </a:blip>
          <a:stretch>
            <a:fillRect/>
          </a:stretch>
        </p:blipFill>
        <p:spPr>
          <a:xfrm>
            <a:off x="833858" y="1485186"/>
            <a:ext cx="10524285" cy="6858001"/>
          </a:xfrm>
          <a:prstGeom prst="rect">
            <a:avLst/>
          </a:prstGeom>
          <a:ln w="3175">
            <a:miter lim="400000"/>
          </a:ln>
        </p:spPr>
      </p:pic>
    </p:spTree>
    <p:extLst>
      <p:ext uri="{BB962C8B-B14F-4D97-AF65-F5344CB8AC3E}">
        <p14:creationId xmlns:p14="http://schemas.microsoft.com/office/powerpoint/2010/main" val="726367665"/>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Shape 744"/>
          <p:cNvSpPr>
            <a:spLocks noGrp="1"/>
          </p:cNvSpPr>
          <p:nvPr>
            <p:ph type="body" idx="13"/>
          </p:nvPr>
        </p:nvSpPr>
        <p:spPr>
          <a:prstGeom prst="rect">
            <a:avLst/>
          </a:prstGeom>
        </p:spPr>
        <p:txBody>
          <a:bodyPr/>
          <a:lstStyle/>
          <a:p>
            <a:r>
              <a:t>Chrome Dev Tools: the cache</a:t>
            </a:r>
          </a:p>
        </p:txBody>
      </p:sp>
      <p:pic>
        <p:nvPicPr>
          <p:cNvPr id="745" name="Screen Shot 2016-09-01 at 10.05.16 PM.png"/>
          <p:cNvPicPr>
            <a:picLocks noChangeAspect="1"/>
          </p:cNvPicPr>
          <p:nvPr/>
        </p:nvPicPr>
        <p:blipFill>
          <a:blip r:embed="rId3">
            <a:extLst/>
          </a:blip>
          <a:stretch>
            <a:fillRect/>
          </a:stretch>
        </p:blipFill>
        <p:spPr>
          <a:xfrm>
            <a:off x="833858" y="1485900"/>
            <a:ext cx="10524285" cy="6858000"/>
          </a:xfrm>
          <a:prstGeom prst="rect">
            <a:avLst/>
          </a:prstGeom>
          <a:ln w="3175">
            <a:miter lim="400000"/>
          </a:ln>
        </p:spPr>
      </p:pic>
    </p:spTree>
    <p:extLst>
      <p:ext uri="{BB962C8B-B14F-4D97-AF65-F5344CB8AC3E}">
        <p14:creationId xmlns:p14="http://schemas.microsoft.com/office/powerpoint/2010/main" val="70472573"/>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body" idx="13"/>
          </p:nvPr>
        </p:nvSpPr>
        <p:spPr>
          <a:prstGeom prst="rect">
            <a:avLst/>
          </a:prstGeom>
        </p:spPr>
        <p:txBody>
          <a:bodyPr/>
          <a:lstStyle/>
          <a:p>
            <a:r>
              <a:t>Chrome Dev Tools: the cache</a:t>
            </a:r>
          </a:p>
        </p:txBody>
      </p:sp>
      <p:pic>
        <p:nvPicPr>
          <p:cNvPr id="750" name="Screen Shot 2016-09-01 at 10.05.25 PM.png"/>
          <p:cNvPicPr>
            <a:picLocks noChangeAspect="1"/>
          </p:cNvPicPr>
          <p:nvPr/>
        </p:nvPicPr>
        <p:blipFill>
          <a:blip r:embed="rId3">
            <a:extLst/>
          </a:blip>
          <a:stretch>
            <a:fillRect/>
          </a:stretch>
        </p:blipFill>
        <p:spPr>
          <a:xfrm>
            <a:off x="833858" y="1485900"/>
            <a:ext cx="10524285" cy="6858000"/>
          </a:xfrm>
          <a:prstGeom prst="rect">
            <a:avLst/>
          </a:prstGeom>
          <a:ln w="3175">
            <a:miter lim="400000"/>
          </a:ln>
        </p:spPr>
      </p:pic>
    </p:spTree>
    <p:extLst>
      <p:ext uri="{BB962C8B-B14F-4D97-AF65-F5344CB8AC3E}">
        <p14:creationId xmlns:p14="http://schemas.microsoft.com/office/powerpoint/2010/main" val="809983195"/>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4" name="Screen Shot 2016-09-01 at 10.05.42 PM.png"/>
          <p:cNvPicPr>
            <a:picLocks noChangeAspect="1"/>
          </p:cNvPicPr>
          <p:nvPr/>
        </p:nvPicPr>
        <p:blipFill>
          <a:blip r:embed="rId3">
            <a:extLst/>
          </a:blip>
          <a:stretch>
            <a:fillRect/>
          </a:stretch>
        </p:blipFill>
        <p:spPr>
          <a:xfrm>
            <a:off x="833857" y="1174427"/>
            <a:ext cx="10524285" cy="6858000"/>
          </a:xfrm>
          <a:prstGeom prst="rect">
            <a:avLst/>
          </a:prstGeom>
          <a:ln w="3175">
            <a:miter lim="400000"/>
          </a:ln>
        </p:spPr>
      </p:pic>
      <p:sp>
        <p:nvSpPr>
          <p:cNvPr id="755" name="Shape 755"/>
          <p:cNvSpPr>
            <a:spLocks noGrp="1"/>
          </p:cNvSpPr>
          <p:nvPr>
            <p:ph type="body" idx="13"/>
          </p:nvPr>
        </p:nvSpPr>
        <p:spPr>
          <a:prstGeom prst="rect">
            <a:avLst/>
          </a:prstGeom>
        </p:spPr>
        <p:txBody>
          <a:bodyPr/>
          <a:lstStyle/>
          <a:p>
            <a:r>
              <a:t>Service Worker toolbox</a:t>
            </a:r>
          </a:p>
        </p:txBody>
      </p:sp>
    </p:spTree>
    <p:extLst>
      <p:ext uri="{BB962C8B-B14F-4D97-AF65-F5344CB8AC3E}">
        <p14:creationId xmlns:p14="http://schemas.microsoft.com/office/powerpoint/2010/main" val="1940111696"/>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p:cNvSpPr>
          <p:nvPr>
            <p:ph type="title"/>
          </p:nvPr>
        </p:nvSpPr>
        <p:spPr>
          <a:prstGeom prst="rect">
            <a:avLst/>
          </a:prstGeom>
        </p:spPr>
        <p:txBody>
          <a:bodyPr/>
          <a:lstStyle/>
          <a:p>
            <a:r>
              <a:t>Cache first in sw-toolbox</a:t>
            </a:r>
          </a:p>
        </p:txBody>
      </p:sp>
      <p:sp>
        <p:nvSpPr>
          <p:cNvPr id="760" name="Shape 760"/>
          <p:cNvSpPr>
            <a:spLocks noGrp="1"/>
          </p:cNvSpPr>
          <p:nvPr>
            <p:ph type="body" idx="1"/>
          </p:nvPr>
        </p:nvSpPr>
        <p:spPr>
          <a:prstGeom prst="rect">
            <a:avLst/>
          </a:prstGeom>
        </p:spPr>
        <p:txBody>
          <a:bodyPr/>
          <a:lstStyle/>
          <a:p>
            <a:pPr defTabSz="228600">
              <a:spcBef>
                <a:spcPts val="0"/>
              </a:spcBef>
              <a:defRPr sz="5600">
                <a:solidFill>
                  <a:srgbClr val="01C4C4"/>
                </a:solidFill>
                <a:latin typeface="+mj-lt"/>
                <a:ea typeface="+mj-ea"/>
                <a:cs typeface="+mj-cs"/>
                <a:sym typeface="Helvetica"/>
              </a:defRPr>
            </a:pPr>
            <a:r>
              <a:rPr>
                <a:solidFill>
                  <a:srgbClr val="D1D1D1"/>
                </a:solidFill>
              </a:rPr>
              <a:t>importScripts</a:t>
            </a:r>
            <a:r>
              <a:rPr>
                <a:solidFill>
                  <a:srgbClr val="D2CD86"/>
                </a:solidFill>
              </a:rPr>
              <a:t>(</a:t>
            </a:r>
            <a:r>
              <a:rPr>
                <a:solidFill>
                  <a:srgbClr val="02D046"/>
                </a:solidFill>
              </a:rPr>
              <a:t>'</a:t>
            </a:r>
            <a:r>
              <a:t>/sw-toolbox.js</a:t>
            </a:r>
            <a:r>
              <a:rPr>
                <a:solidFill>
                  <a:srgbClr val="02D046"/>
                </a:solidFill>
              </a:rPr>
              <a:t>'</a:t>
            </a:r>
            <a:r>
              <a:rPr>
                <a:solidFill>
                  <a:srgbClr val="D2CD86"/>
                </a:solidFill>
              </a:rPr>
              <a:t>)</a:t>
            </a:r>
            <a:r>
              <a:rPr>
                <a:solidFill>
                  <a:srgbClr val="B060B0"/>
                </a:solidFill>
              </a:rPr>
              <a:t>;</a:t>
            </a:r>
            <a:r>
              <a:rPr>
                <a:solidFill>
                  <a:srgbClr val="D1D1D1"/>
                </a:solidFill>
              </a:rPr>
              <a:t> </a:t>
            </a:r>
          </a:p>
          <a:p>
            <a:pPr defTabSz="228600">
              <a:spcBef>
                <a:spcPts val="0"/>
              </a:spcBef>
              <a:defRPr sz="5600">
                <a:solidFill>
                  <a:srgbClr val="D1D1D1"/>
                </a:solidFill>
                <a:latin typeface="+mj-lt"/>
                <a:ea typeface="+mj-ea"/>
                <a:cs typeface="+mj-cs"/>
                <a:sym typeface="Helvetica"/>
              </a:defRPr>
            </a:pPr>
            <a:endParaRPr>
              <a:solidFill>
                <a:srgbClr val="D1D1D1"/>
              </a:solidFill>
            </a:endParaRPr>
          </a:p>
          <a:p>
            <a:pPr defTabSz="228600">
              <a:spcBef>
                <a:spcPts val="0"/>
              </a:spcBef>
              <a:defRPr sz="5600">
                <a:solidFill>
                  <a:srgbClr val="D1D1D1"/>
                </a:solidFill>
                <a:latin typeface="+mj-lt"/>
                <a:ea typeface="+mj-ea"/>
                <a:cs typeface="+mj-cs"/>
                <a:sym typeface="Helvetica"/>
              </a:defRPr>
            </a:pPr>
            <a:r>
              <a:t>toolbox</a:t>
            </a:r>
            <a:r>
              <a:rPr>
                <a:solidFill>
                  <a:srgbClr val="D2CD86"/>
                </a:solidFill>
              </a:rPr>
              <a:t>.</a:t>
            </a:r>
            <a:r>
              <a:t>router</a:t>
            </a:r>
            <a:r>
              <a:rPr>
                <a:solidFill>
                  <a:srgbClr val="D2CD86"/>
                </a:solidFill>
              </a:rPr>
              <a:t>.</a:t>
            </a:r>
            <a:r>
              <a:t>get</a:t>
            </a:r>
            <a:r>
              <a:rPr>
                <a:solidFill>
                  <a:srgbClr val="D2CD86"/>
                </a:solidFill>
              </a:rPr>
              <a:t>(</a:t>
            </a:r>
            <a:r>
              <a:rPr>
                <a:solidFill>
                  <a:srgbClr val="02D046"/>
                </a:solidFill>
              </a:rPr>
              <a:t>'</a:t>
            </a:r>
            <a:r>
              <a:rPr>
                <a:solidFill>
                  <a:srgbClr val="01C4C4"/>
                </a:solidFill>
              </a:rPr>
              <a:t>/(.*)</a:t>
            </a:r>
            <a:r>
              <a:rPr>
                <a:solidFill>
                  <a:srgbClr val="02D046"/>
                </a:solidFill>
              </a:rPr>
              <a:t>'</a:t>
            </a:r>
            <a:r>
              <a:rPr>
                <a:solidFill>
                  <a:srgbClr val="D2CD86"/>
                </a:solidFill>
              </a:rPr>
              <a:t>,</a:t>
            </a:r>
            <a:r>
              <a:t> toolbox</a:t>
            </a:r>
            <a:r>
              <a:rPr>
                <a:solidFill>
                  <a:srgbClr val="D2CD86"/>
                </a:solidFill>
              </a:rPr>
              <a:t>.</a:t>
            </a:r>
            <a:r>
              <a:t>cacheFirst</a:t>
            </a:r>
            <a:r>
              <a:rPr>
                <a:solidFill>
                  <a:srgbClr val="D2CD86"/>
                </a:solidFill>
              </a:rPr>
              <a:t>,</a:t>
            </a:r>
            <a:r>
              <a:t> </a:t>
            </a:r>
            <a:r>
              <a:rPr>
                <a:solidFill>
                  <a:srgbClr val="B060B0"/>
                </a:solidFill>
              </a:rPr>
              <a:t>{</a:t>
            </a:r>
          </a:p>
          <a:p>
            <a:pPr defTabSz="228600">
              <a:spcBef>
                <a:spcPts val="0"/>
              </a:spcBef>
              <a:defRPr sz="5600">
                <a:solidFill>
                  <a:srgbClr val="01C4C4"/>
                </a:solidFill>
                <a:latin typeface="+mj-lt"/>
                <a:ea typeface="+mj-ea"/>
                <a:cs typeface="+mj-cs"/>
                <a:sym typeface="Helvetica"/>
              </a:defRPr>
            </a:pPr>
            <a:r>
              <a:rPr>
                <a:solidFill>
                  <a:srgbClr val="D1D1D1"/>
                </a:solidFill>
              </a:rPr>
              <a:t>  origin</a:t>
            </a:r>
            <a:r>
              <a:rPr>
                <a:solidFill>
                  <a:srgbClr val="D2CD86"/>
                </a:solidFill>
              </a:rPr>
              <a:t>:</a:t>
            </a:r>
            <a:r>
              <a:t> </a:t>
            </a:r>
            <a:r>
              <a:rPr>
                <a:solidFill>
                  <a:srgbClr val="02D046"/>
                </a:solidFill>
              </a:rPr>
              <a:t>/</a:t>
            </a:r>
            <a:r>
              <a:rPr>
                <a:solidFill>
                  <a:srgbClr val="008080"/>
                </a:solidFill>
              </a:rPr>
              <a:t>\.</a:t>
            </a:r>
            <a:r>
              <a:t>googleapis</a:t>
            </a:r>
            <a:r>
              <a:rPr>
                <a:solidFill>
                  <a:srgbClr val="008080"/>
                </a:solidFill>
              </a:rPr>
              <a:t>\.</a:t>
            </a:r>
            <a:r>
              <a:t>com</a:t>
            </a:r>
            <a:r>
              <a:rPr>
                <a:solidFill>
                  <a:srgbClr val="D2CD86"/>
                </a:solidFill>
              </a:rPr>
              <a:t>$</a:t>
            </a:r>
            <a:r>
              <a:rPr>
                <a:solidFill>
                  <a:srgbClr val="02D046"/>
                </a:solidFill>
              </a:rPr>
              <a:t>/</a:t>
            </a:r>
            <a:endParaRPr>
              <a:solidFill>
                <a:srgbClr val="D1D1D1"/>
              </a:solidFill>
            </a:endParaRPr>
          </a:p>
          <a:p>
            <a:pPr defTabSz="228600">
              <a:spcBef>
                <a:spcPts val="0"/>
              </a:spcBef>
              <a:defRPr sz="5600">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520822657"/>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Screen Shot 2016-09-01 at 10.05.49 PM.png"/>
          <p:cNvPicPr>
            <a:picLocks noChangeAspect="1"/>
          </p:cNvPicPr>
          <p:nvPr/>
        </p:nvPicPr>
        <p:blipFill>
          <a:blip r:embed="rId3">
            <a:extLst/>
          </a:blip>
          <a:stretch>
            <a:fillRect/>
          </a:stretch>
        </p:blipFill>
        <p:spPr>
          <a:xfrm>
            <a:off x="833857" y="1236420"/>
            <a:ext cx="10524285" cy="6858000"/>
          </a:xfrm>
          <a:prstGeom prst="rect">
            <a:avLst/>
          </a:prstGeom>
          <a:ln w="3175">
            <a:miter lim="400000"/>
          </a:ln>
        </p:spPr>
      </p:pic>
      <p:sp>
        <p:nvSpPr>
          <p:cNvPr id="765" name="Shape 765"/>
          <p:cNvSpPr>
            <a:spLocks noGrp="1"/>
          </p:cNvSpPr>
          <p:nvPr>
            <p:ph type="body" idx="13"/>
          </p:nvPr>
        </p:nvSpPr>
        <p:spPr>
          <a:prstGeom prst="rect">
            <a:avLst/>
          </a:prstGeom>
        </p:spPr>
        <p:txBody>
          <a:bodyPr/>
          <a:lstStyle/>
          <a:p>
            <a:r>
              <a:rPr dirty="0"/>
              <a:t>sw-precache Node module</a:t>
            </a:r>
          </a:p>
        </p:txBody>
      </p:sp>
    </p:spTree>
    <p:extLst>
      <p:ext uri="{BB962C8B-B14F-4D97-AF65-F5344CB8AC3E}">
        <p14:creationId xmlns:p14="http://schemas.microsoft.com/office/powerpoint/2010/main" val="679951173"/>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p>
            <a:r>
              <a:t>sw-precache</a:t>
            </a:r>
          </a:p>
        </p:txBody>
      </p:sp>
      <p:sp>
        <p:nvSpPr>
          <p:cNvPr id="770" name="Shape 770"/>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01C4C4"/>
                </a:solidFill>
                <a:latin typeface="+mj-lt"/>
                <a:ea typeface="+mj-ea"/>
                <a:cs typeface="+mj-cs"/>
                <a:sym typeface="Helvetica"/>
              </a:defRPr>
            </a:pPr>
            <a:r>
              <a:rPr>
                <a:solidFill>
                  <a:srgbClr val="D1D1D1"/>
                </a:solidFill>
              </a:rPr>
              <a:t>precache</a:t>
            </a:r>
            <a:r>
              <a:rPr>
                <a:solidFill>
                  <a:srgbClr val="D2CD86"/>
                </a:solidFill>
              </a:rPr>
              <a:t>.</a:t>
            </a:r>
            <a:r>
              <a:rPr>
                <a:solidFill>
                  <a:srgbClr val="D1D1D1"/>
                </a:solidFill>
              </a:rPr>
              <a:t>write</a:t>
            </a:r>
            <a:r>
              <a:rPr>
                <a:solidFill>
                  <a:srgbClr val="D2CD86"/>
                </a:solidFill>
              </a:rPr>
              <a:t>(</a:t>
            </a:r>
            <a:r>
              <a:rPr>
                <a:solidFill>
                  <a:srgbClr val="02D046"/>
                </a:solidFill>
              </a:rPr>
              <a:t>'</a:t>
            </a:r>
            <a:r>
              <a:t>service-worker.js</a:t>
            </a:r>
            <a:r>
              <a:rPr>
                <a:solidFill>
                  <a:srgbClr val="02D046"/>
                </a:solidFill>
              </a:rPr>
              <a:t>'</a:t>
            </a:r>
            <a:r>
              <a:rPr>
                <a:solidFill>
                  <a:srgbClr val="D2CD86"/>
                </a:solidFill>
              </a:rPr>
              <a:t>,</a:t>
            </a:r>
            <a:r>
              <a:rPr>
                <a:solidFill>
                  <a:srgbClr val="D1D1D1"/>
                </a:solidFill>
              </a:rPr>
              <a:t> </a:t>
            </a:r>
            <a:r>
              <a:rPr>
                <a:solidFill>
                  <a:srgbClr val="B060B0"/>
                </a:solidFill>
              </a:rPr>
              <a:t>{</a:t>
            </a:r>
            <a:endParaRPr>
              <a:solidFill>
                <a:srgbClr val="D1D1D1"/>
              </a:solidFill>
            </a:endParaRPr>
          </a:p>
          <a:p>
            <a:pPr defTabSz="208026">
              <a:spcBef>
                <a:spcPts val="0"/>
              </a:spcBef>
              <a:defRPr sz="5096">
                <a:solidFill>
                  <a:srgbClr val="D1D1D1"/>
                </a:solidFill>
                <a:latin typeface="+mj-lt"/>
                <a:ea typeface="+mj-ea"/>
                <a:cs typeface="+mj-cs"/>
                <a:sym typeface="Helvetica"/>
              </a:defRPr>
            </a:pPr>
            <a:r>
              <a:t>  staticFileGlobs</a:t>
            </a:r>
            <a:r>
              <a:rPr>
                <a:solidFill>
                  <a:srgbClr val="B060B0"/>
                </a:solidFill>
              </a:rPr>
              <a:t>:</a:t>
            </a:r>
            <a:r>
              <a:t> </a:t>
            </a:r>
            <a:r>
              <a:rPr>
                <a:solidFill>
                  <a:srgbClr val="D2CD86"/>
                </a:solidFill>
              </a:rPr>
              <a:t>[</a:t>
            </a:r>
            <a:r>
              <a:rPr>
                <a:solidFill>
                  <a:srgbClr val="02D046"/>
                </a:solidFill>
              </a:rPr>
              <a:t>'</a:t>
            </a:r>
            <a:r>
              <a:rPr>
                <a:solidFill>
                  <a:srgbClr val="01C4C4"/>
                </a:solidFill>
              </a:rPr>
              <a:t>**/*.{html,css}</a:t>
            </a:r>
            <a:r>
              <a:rPr>
                <a:solidFill>
                  <a:srgbClr val="02D046"/>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t>  runtimeCaching</a:t>
            </a:r>
            <a:r>
              <a:rPr>
                <a:solidFill>
                  <a:srgbClr val="B060B0"/>
                </a:solidFill>
              </a:rPr>
              <a:t>:</a:t>
            </a:r>
            <a:r>
              <a:t> </a:t>
            </a:r>
            <a:r>
              <a:rPr>
                <a:solidFill>
                  <a:srgbClr val="D2CD86"/>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t>urlPattern</a:t>
            </a:r>
            <a:r>
              <a:rPr>
                <a:solidFill>
                  <a:srgbClr val="B060B0"/>
                </a:solidFill>
              </a:rPr>
              <a:t>:</a:t>
            </a:r>
            <a:r>
              <a:t> </a:t>
            </a:r>
            <a:r>
              <a:rPr>
                <a:solidFill>
                  <a:srgbClr val="02D046"/>
                </a:solidFill>
              </a:rPr>
              <a:t>'</a:t>
            </a:r>
            <a:r>
              <a:rPr>
                <a:solidFill>
                  <a:srgbClr val="01C4C4"/>
                </a:solidFill>
              </a:rPr>
              <a:t>/</a:t>
            </a:r>
            <a:r>
              <a:rPr>
                <a:solidFill>
                  <a:srgbClr val="02D046"/>
                </a:solidFill>
              </a:rPr>
              <a:t>'</a:t>
            </a:r>
            <a:r>
              <a:rPr>
                <a:solidFill>
                  <a:srgbClr val="D2CD86"/>
                </a:solidFill>
              </a:rPr>
              <a:t>,</a:t>
            </a:r>
            <a:r>
              <a:t>           handler</a:t>
            </a:r>
            <a:r>
              <a:rPr>
                <a:solidFill>
                  <a:srgbClr val="B060B0"/>
                </a:solidFill>
              </a:rPr>
              <a:t>:</a:t>
            </a:r>
            <a:r>
              <a:t> </a:t>
            </a:r>
            <a:r>
              <a:rPr>
                <a:solidFill>
                  <a:srgbClr val="02D046"/>
                </a:solidFill>
              </a:rPr>
              <a:t>'</a:t>
            </a:r>
            <a:r>
              <a:rPr>
                <a:solidFill>
                  <a:srgbClr val="01C4C4"/>
                </a:solidFill>
              </a:rPr>
              <a:t>fastest</a:t>
            </a:r>
            <a:r>
              <a:rPr>
                <a:solidFill>
                  <a:srgbClr val="02D046"/>
                </a:solidFill>
              </a:rPr>
              <a:t>'</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t>urlPattern</a:t>
            </a:r>
            <a:r>
              <a:rPr>
                <a:solidFill>
                  <a:srgbClr val="B060B0"/>
                </a:solidFill>
              </a:rPr>
              <a:t>:</a:t>
            </a:r>
            <a:r>
              <a:t> </a:t>
            </a:r>
            <a:r>
              <a:rPr>
                <a:solidFill>
                  <a:srgbClr val="02D046"/>
                </a:solidFill>
              </a:rPr>
              <a:t>'</a:t>
            </a:r>
            <a:r>
              <a:rPr>
                <a:solidFill>
                  <a:srgbClr val="01C4C4"/>
                </a:solidFill>
              </a:rPr>
              <a:t>/api/.*</a:t>
            </a:r>
            <a:r>
              <a:rPr>
                <a:solidFill>
                  <a:srgbClr val="02D046"/>
                </a:solidFill>
              </a:rPr>
              <a:t>'</a:t>
            </a:r>
            <a:r>
              <a:rPr>
                <a:solidFill>
                  <a:srgbClr val="D2CD86"/>
                </a:solidFill>
              </a:rPr>
              <a:t>,</a:t>
            </a:r>
            <a:r>
              <a:t>     handler</a:t>
            </a:r>
            <a:r>
              <a:rPr>
                <a:solidFill>
                  <a:srgbClr val="B060B0"/>
                </a:solidFill>
              </a:rPr>
              <a:t>:</a:t>
            </a:r>
            <a:r>
              <a:t> </a:t>
            </a:r>
            <a:r>
              <a:rPr>
                <a:solidFill>
                  <a:srgbClr val="02D046"/>
                </a:solidFill>
              </a:rPr>
              <a:t>'</a:t>
            </a:r>
            <a:r>
              <a:rPr>
                <a:solidFill>
                  <a:srgbClr val="01C4C4"/>
                </a:solidFill>
              </a:rPr>
              <a:t>networkFirst</a:t>
            </a:r>
            <a:r>
              <a:rPr>
                <a:solidFill>
                  <a:srgbClr val="02D046"/>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t>      options</a:t>
            </a:r>
            <a:r>
              <a:rPr>
                <a:solidFill>
                  <a:srgbClr val="B060B0"/>
                </a:solidFill>
              </a:rPr>
              <a:t>:</a:t>
            </a:r>
            <a:r>
              <a:t> </a:t>
            </a:r>
            <a:r>
              <a:rPr>
                <a:solidFill>
                  <a:srgbClr val="B060B0"/>
                </a:solidFill>
              </a:rPr>
              <a:t>{</a:t>
            </a:r>
            <a:r>
              <a:t>networkTimeoutSeconds</a:t>
            </a:r>
            <a:r>
              <a:rPr>
                <a:solidFill>
                  <a:srgbClr val="B060B0"/>
                </a:solidFill>
              </a:rPr>
              <a:t>:</a:t>
            </a:r>
            <a:r>
              <a:t> </a:t>
            </a:r>
            <a:r>
              <a:rPr>
                <a:solidFill>
                  <a:srgbClr val="008C00"/>
                </a:solidFill>
              </a:rPr>
              <a:t>5</a:t>
            </a:r>
            <a:r>
              <a:rPr>
                <a:solidFill>
                  <a:srgbClr val="B060B0"/>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t>urlPattern</a:t>
            </a:r>
            <a:r>
              <a:rPr>
                <a:solidFill>
                  <a:srgbClr val="B060B0"/>
                </a:solidFill>
              </a:rPr>
              <a:t>:</a:t>
            </a:r>
            <a:r>
              <a:t> </a:t>
            </a:r>
            <a:r>
              <a:rPr>
                <a:solidFill>
                  <a:srgbClr val="02D046"/>
                </a:solidFill>
              </a:rPr>
              <a:t>'</a:t>
            </a:r>
            <a:r>
              <a:rPr>
                <a:solidFill>
                  <a:srgbClr val="01C4C4"/>
                </a:solidFill>
              </a:rPr>
              <a:t>/posts/.*</a:t>
            </a:r>
            <a:r>
              <a:rPr>
                <a:solidFill>
                  <a:srgbClr val="02D046"/>
                </a:solidFill>
              </a:rPr>
              <a:t>'</a:t>
            </a:r>
            <a:r>
              <a:rPr>
                <a:solidFill>
                  <a:srgbClr val="D2CD86"/>
                </a:solidFill>
              </a:rPr>
              <a:t>,</a:t>
            </a:r>
            <a:r>
              <a:t>   handler</a:t>
            </a:r>
            <a:r>
              <a:rPr>
                <a:solidFill>
                  <a:srgbClr val="B060B0"/>
                </a:solidFill>
              </a:rPr>
              <a:t>:</a:t>
            </a:r>
            <a:r>
              <a:t> </a:t>
            </a:r>
            <a:r>
              <a:rPr>
                <a:solidFill>
                  <a:srgbClr val="02D046"/>
                </a:solidFill>
              </a:rPr>
              <a:t>'</a:t>
            </a:r>
            <a:r>
              <a:rPr>
                <a:solidFill>
                  <a:srgbClr val="01C4C4"/>
                </a:solidFill>
              </a:rPr>
              <a:t>cacheFirst</a:t>
            </a:r>
            <a:r>
              <a:rPr>
                <a:solidFill>
                  <a:srgbClr val="02D046"/>
                </a:solidFill>
              </a:rPr>
              <a:t>'</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t>    </a:t>
            </a:r>
            <a:r>
              <a:rPr>
                <a:solidFill>
                  <a:srgbClr val="B060B0"/>
                </a:solidFill>
              </a:rPr>
              <a:t>{</a:t>
            </a:r>
            <a:r>
              <a:t>urlPattern</a:t>
            </a:r>
            <a:r>
              <a:rPr>
                <a:solidFill>
                  <a:srgbClr val="B060B0"/>
                </a:solidFill>
              </a:rPr>
              <a:t>:</a:t>
            </a:r>
            <a:r>
              <a:t> </a:t>
            </a:r>
            <a:r>
              <a:rPr>
                <a:solidFill>
                  <a:srgbClr val="02D046"/>
                </a:solidFill>
              </a:rPr>
              <a:t>'</a:t>
            </a:r>
            <a:r>
              <a:rPr>
                <a:solidFill>
                  <a:srgbClr val="01C4C4"/>
                </a:solidFill>
              </a:rPr>
              <a:t>/styles/.*</a:t>
            </a:r>
            <a:r>
              <a:rPr>
                <a:solidFill>
                  <a:srgbClr val="02D046"/>
                </a:solidFill>
              </a:rPr>
              <a:t>'</a:t>
            </a:r>
            <a:r>
              <a:rPr>
                <a:solidFill>
                  <a:srgbClr val="D2CD86"/>
                </a:solidFill>
              </a:rPr>
              <a:t>,</a:t>
            </a:r>
            <a:r>
              <a:t>  handler</a:t>
            </a:r>
            <a:r>
              <a:rPr>
                <a:solidFill>
                  <a:srgbClr val="B060B0"/>
                </a:solidFill>
              </a:rPr>
              <a:t>:</a:t>
            </a:r>
            <a:r>
              <a:t> </a:t>
            </a:r>
            <a:r>
              <a:rPr>
                <a:solidFill>
                  <a:srgbClr val="02D046"/>
                </a:solidFill>
              </a:rPr>
              <a:t>'</a:t>
            </a:r>
            <a:r>
              <a:rPr>
                <a:solidFill>
                  <a:srgbClr val="01C4C4"/>
                </a:solidFill>
              </a:rPr>
              <a:t>cacheOnly</a:t>
            </a:r>
            <a:r>
              <a:rPr>
                <a:solidFill>
                  <a:srgbClr val="02D046"/>
                </a:solidFill>
              </a:rPr>
              <a:t>'</a:t>
            </a:r>
            <a:r>
              <a:rPr>
                <a:solidFill>
                  <a:srgbClr val="B060B0"/>
                </a:solidFill>
              </a:rPr>
              <a:t>}</a:t>
            </a:r>
            <a:r>
              <a:rPr>
                <a:solidFill>
                  <a:srgbClr val="D2CD86"/>
                </a:solidFill>
              </a:rPr>
              <a:t>,</a:t>
            </a:r>
          </a:p>
          <a:p>
            <a:pPr defTabSz="208026">
              <a:spcBef>
                <a:spcPts val="0"/>
              </a:spcBef>
              <a:defRPr sz="5096">
                <a:solidFill>
                  <a:srgbClr val="01C4C4"/>
                </a:solidFill>
                <a:latin typeface="+mj-lt"/>
                <a:ea typeface="+mj-ea"/>
                <a:cs typeface="+mj-cs"/>
                <a:sym typeface="Helvetica"/>
              </a:defRPr>
            </a:pPr>
            <a:r>
              <a:rPr>
                <a:solidFill>
                  <a:srgbClr val="D1D1D1"/>
                </a:solidFill>
              </a:rPr>
              <a:t>    </a:t>
            </a:r>
            <a:r>
              <a:rPr>
                <a:solidFill>
                  <a:srgbClr val="B060B0"/>
                </a:solidFill>
              </a:rPr>
              <a:t>{</a:t>
            </a:r>
            <a:r>
              <a:rPr>
                <a:solidFill>
                  <a:srgbClr val="D1D1D1"/>
                </a:solidFill>
              </a:rPr>
              <a:t>urlPattern</a:t>
            </a:r>
            <a:r>
              <a:rPr>
                <a:solidFill>
                  <a:srgbClr val="B060B0"/>
                </a:solidFill>
              </a:rPr>
              <a:t>:</a:t>
            </a:r>
            <a:r>
              <a:rPr>
                <a:solidFill>
                  <a:srgbClr val="D1D1D1"/>
                </a:solidFill>
              </a:rPr>
              <a:t> </a:t>
            </a:r>
            <a:r>
              <a:rPr>
                <a:solidFill>
                  <a:srgbClr val="02D046"/>
                </a:solidFill>
              </a:rPr>
              <a:t>'</a:t>
            </a:r>
            <a:r>
              <a:t>/inbox.json</a:t>
            </a:r>
            <a:r>
              <a:rPr>
                <a:solidFill>
                  <a:srgbClr val="02D046"/>
                </a:solidFill>
              </a:rPr>
              <a:t>'</a:t>
            </a:r>
            <a:r>
              <a:rPr>
                <a:solidFill>
                  <a:srgbClr val="D2CD86"/>
                </a:solidFill>
              </a:rPr>
              <a:t>,</a:t>
            </a:r>
            <a:r>
              <a:rPr>
                <a:solidFill>
                  <a:srgbClr val="D1D1D1"/>
                </a:solidFill>
              </a:rPr>
              <a:t> handler</a:t>
            </a:r>
            <a:r>
              <a:rPr>
                <a:solidFill>
                  <a:srgbClr val="B060B0"/>
                </a:solidFill>
              </a:rPr>
              <a:t>:</a:t>
            </a:r>
            <a:r>
              <a:rPr>
                <a:solidFill>
                  <a:srgbClr val="D1D1D1"/>
                </a:solidFill>
              </a:rPr>
              <a:t> </a:t>
            </a:r>
            <a:r>
              <a:rPr>
                <a:solidFill>
                  <a:srgbClr val="02D046"/>
                </a:solidFill>
              </a:rPr>
              <a:t>'</a:t>
            </a:r>
            <a:r>
              <a:t>networkOnly</a:t>
            </a:r>
            <a:r>
              <a:rPr>
                <a:solidFill>
                  <a:srgbClr val="02D046"/>
                </a:solidFill>
              </a:rPr>
              <a:t>'</a:t>
            </a:r>
            <a:r>
              <a:rPr>
                <a:solidFill>
                  <a:srgbClr val="B060B0"/>
                </a:solidFill>
              </a:rPr>
              <a:t>}</a:t>
            </a:r>
            <a:endParaRPr>
              <a:solidFill>
                <a:srgbClr val="D1D1D1"/>
              </a:solidFill>
            </a:endParaRPr>
          </a:p>
          <a:p>
            <a:pPr defTabSz="208026">
              <a:spcBef>
                <a:spcPts val="0"/>
              </a:spcBef>
              <a:defRPr sz="5096">
                <a:solidFill>
                  <a:srgbClr val="D1D1D1"/>
                </a:solidFill>
                <a:latin typeface="+mj-lt"/>
                <a:ea typeface="+mj-ea"/>
                <a:cs typeface="+mj-cs"/>
                <a:sym typeface="Helvetica"/>
              </a:defRPr>
            </a:pPr>
            <a:r>
              <a:t>  </a:t>
            </a:r>
            <a:r>
              <a:rPr>
                <a:solidFill>
                  <a:srgbClr val="D2CD86"/>
                </a:solidFill>
              </a:rPr>
              <a:t>]</a:t>
            </a:r>
          </a:p>
          <a:p>
            <a:pPr defTabSz="208026">
              <a:spcBef>
                <a:spcPts val="0"/>
              </a:spcBef>
              <a:defRPr sz="5096">
                <a:solidFill>
                  <a:srgbClr val="B060B0"/>
                </a:solidFill>
                <a:latin typeface="+mj-lt"/>
                <a:ea typeface="+mj-ea"/>
                <a:cs typeface="+mj-cs"/>
                <a:sym typeface="Helvetica"/>
              </a:defRPr>
            </a:pPr>
            <a:r>
              <a:t>}</a:t>
            </a:r>
            <a:r>
              <a:rPr>
                <a:solidFill>
                  <a:srgbClr val="D2CD86"/>
                </a:solidFill>
              </a:rPr>
              <a:t>)</a:t>
            </a:r>
            <a:r>
              <a:t>;</a:t>
            </a:r>
          </a:p>
        </p:txBody>
      </p:sp>
    </p:spTree>
    <p:extLst>
      <p:ext uri="{BB962C8B-B14F-4D97-AF65-F5344CB8AC3E}">
        <p14:creationId xmlns:p14="http://schemas.microsoft.com/office/powerpoint/2010/main" val="733948446"/>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p:cNvSpPr>
          <p:nvPr/>
        </p:nvSpPr>
        <p:spPr bwMode="auto">
          <a:xfrm>
            <a:off x="484833" y="479802"/>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APIs that require HTTPS</a:t>
            </a:r>
          </a:p>
        </p:txBody>
      </p:sp>
      <p:sp>
        <p:nvSpPr>
          <p:cNvPr id="37890" name="Rectangle 2"/>
          <p:cNvSpPr>
            <a:spLocks/>
          </p:cNvSpPr>
          <p:nvPr/>
        </p:nvSpPr>
        <p:spPr bwMode="auto">
          <a:xfrm>
            <a:off x="193675" y="5612380"/>
            <a:ext cx="11894095" cy="676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052" tIns="15052" rIns="15052" bIns="15052" anchor="ctr">
            <a:spAutoFit/>
          </a:bodyPr>
          <a:lstStyle/>
          <a:p>
            <a:r>
              <a:rPr lang="en-US" altLang="en-US" sz="2100">
                <a:solidFill>
                  <a:srgbClr val="6C6E70"/>
                </a:solidFill>
                <a:latin typeface="Helvetica" charset="0"/>
                <a:ea typeface="Helvetica" charset="0"/>
                <a:cs typeface="Helvetica" charset="0"/>
                <a:sym typeface="Helvetica" charset="0"/>
              </a:rPr>
              <a:t>For more information, see:</a:t>
            </a:r>
          </a:p>
          <a:p>
            <a:r>
              <a:rPr lang="en-US" altLang="en-US" sz="2100">
                <a:solidFill>
                  <a:srgbClr val="6C6E70"/>
                </a:solidFill>
                <a:latin typeface="Helvetica" charset="0"/>
                <a:ea typeface="Helvetica" charset="0"/>
                <a:cs typeface="Helvetica" charset="0"/>
                <a:sym typeface="Helvetica" charset="0"/>
              </a:rPr>
              <a:t>https://www.chromium.org/Home/chromium-security/prefer-secure-origins-for-powerful-new-features</a:t>
            </a:r>
          </a:p>
        </p:txBody>
      </p:sp>
      <p:sp>
        <p:nvSpPr>
          <p:cNvPr id="37891" name="Rectangle 3"/>
          <p:cNvSpPr>
            <a:spLocks/>
          </p:cNvSpPr>
          <p:nvPr/>
        </p:nvSpPr>
        <p:spPr bwMode="auto">
          <a:xfrm>
            <a:off x="1521619" y="2273300"/>
            <a:ext cx="9147969" cy="2310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lvl1pPr marL="585788" indent="-585788">
              <a:defRPr sz="4800">
                <a:solidFill>
                  <a:srgbClr val="FFFFFF"/>
                </a:solidFill>
                <a:latin typeface="Helvetica Light" charset="0"/>
                <a:ea typeface="Helvetica Light" charset="0"/>
                <a:cs typeface="Helvetica Light" charset="0"/>
                <a:sym typeface="Helvetica Light" charset="0"/>
              </a:defRPr>
            </a:lvl1pPr>
            <a:lvl2pPr>
              <a:defRPr sz="4800">
                <a:solidFill>
                  <a:srgbClr val="FFFFFF"/>
                </a:solidFill>
                <a:latin typeface="Helvetica Light" charset="0"/>
                <a:ea typeface="Helvetica Light" charset="0"/>
                <a:cs typeface="Helvetica Light" charset="0"/>
                <a:sym typeface="Helvetica Light" charset="0"/>
              </a:defRPr>
            </a:lvl2pPr>
            <a:lvl3pPr>
              <a:defRPr sz="4800">
                <a:solidFill>
                  <a:srgbClr val="FFFFFF"/>
                </a:solidFill>
                <a:latin typeface="Helvetica Light" charset="0"/>
                <a:ea typeface="Helvetica Light" charset="0"/>
                <a:cs typeface="Helvetica Light" charset="0"/>
                <a:sym typeface="Helvetica Light" charset="0"/>
              </a:defRPr>
            </a:lvl3pPr>
            <a:lvl4pPr>
              <a:defRPr sz="4800">
                <a:solidFill>
                  <a:srgbClr val="FFFFFF"/>
                </a:solidFill>
                <a:latin typeface="Helvetica Light" charset="0"/>
                <a:ea typeface="Helvetica Light" charset="0"/>
                <a:cs typeface="Helvetica Light" charset="0"/>
                <a:sym typeface="Helvetica Light" charset="0"/>
              </a:defRPr>
            </a:lvl4pPr>
            <a:lvl5pPr>
              <a:defRPr sz="4800">
                <a:solidFill>
                  <a:srgbClr val="FFFFFF"/>
                </a:solidFill>
                <a:latin typeface="Helvetica Light" charset="0"/>
                <a:ea typeface="Helvetica Light" charset="0"/>
                <a:cs typeface="Helvetica Light" charset="0"/>
                <a:sym typeface="Helvetica Light" charset="0"/>
              </a:defRPr>
            </a:lvl5pPr>
            <a:lvl6pPr marL="4572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6pPr>
            <a:lvl7pPr marL="9144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7pPr>
            <a:lvl8pPr marL="13716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8pPr>
            <a:lvl9pPr marL="18288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9pPr>
          </a:lstStyle>
          <a:p>
            <a:pPr algn="l">
              <a:buSzPct val="75000"/>
              <a:buFontTx/>
              <a:buChar char="•"/>
            </a:pPr>
            <a:r>
              <a:rPr lang="en-US" altLang="en-US" sz="3200" b="1">
                <a:solidFill>
                  <a:srgbClr val="DD311F"/>
                </a:solidFill>
                <a:latin typeface="Helvetica" charset="0"/>
                <a:ea typeface="Helvetica" charset="0"/>
                <a:cs typeface="Helvetica" charset="0"/>
                <a:sym typeface="Helvetica" charset="0"/>
              </a:rPr>
              <a:t>Service Workers</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getUserMedia</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Push Notifications</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App Cache</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Encrypted Media Extensions</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Geo Location</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HTTPS/2</a:t>
            </a:r>
          </a:p>
        </p:txBody>
      </p:sp>
    </p:spTree>
    <p:extLst>
      <p:ext uri="{BB962C8B-B14F-4D97-AF65-F5344CB8AC3E}">
        <p14:creationId xmlns:p14="http://schemas.microsoft.com/office/powerpoint/2010/main" val="999910250"/>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body" sz="half" idx="1"/>
          </p:nvPr>
        </p:nvSpPr>
        <p:spPr>
          <a:xfrm>
            <a:off x="590550" y="3906838"/>
            <a:ext cx="11010107" cy="2505075"/>
          </a:xfrm>
        </p:spPr>
        <p:txBody>
          <a:bodyPr/>
          <a:lstStyle/>
          <a:p>
            <a:pPr marL="0" indent="0" defTabSz="313532">
              <a:spcBef>
                <a:spcPct val="0"/>
              </a:spcBef>
              <a:buNone/>
            </a:pPr>
            <a:r>
              <a:rPr lang="en-US" altLang="en-US" sz="5300">
                <a:solidFill>
                  <a:srgbClr val="6C6E70"/>
                </a:solidFill>
                <a:latin typeface="Helvetica" charset="0"/>
                <a:ea typeface="Helvetica" charset="0"/>
                <a:cs typeface="Helvetica" charset="0"/>
                <a:sym typeface="Helvetica" charset="0"/>
              </a:rPr>
              <a:t>It’s no longer for especially important or security-sensitive sites only.</a:t>
            </a:r>
          </a:p>
        </p:txBody>
      </p:sp>
      <p:sp>
        <p:nvSpPr>
          <p:cNvPr id="39938" name="Rectangle 2"/>
          <p:cNvSpPr>
            <a:spLocks noGrp="1" noChangeArrowheads="1"/>
          </p:cNvSpPr>
          <p:nvPr>
            <p:ph type="title"/>
          </p:nvPr>
        </p:nvSpPr>
        <p:spPr>
          <a:xfrm>
            <a:off x="-794" y="631825"/>
            <a:ext cx="12193588" cy="2936082"/>
          </a:xfrm>
        </p:spPr>
        <p:txBody>
          <a:bodyPr/>
          <a:lstStyle/>
          <a:p>
            <a:r>
              <a:rPr lang="en-US" altLang="en-US" sz="8500">
                <a:solidFill>
                  <a:schemeClr val="accent2"/>
                </a:solidFill>
              </a:rPr>
              <a:t>HTTPS is a crucial part of the user experience</a:t>
            </a:r>
          </a:p>
        </p:txBody>
      </p:sp>
    </p:spTree>
    <p:extLst>
      <p:ext uri="{BB962C8B-B14F-4D97-AF65-F5344CB8AC3E}">
        <p14:creationId xmlns:p14="http://schemas.microsoft.com/office/powerpoint/2010/main" val="1964079468"/>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descr="image4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007" y="191294"/>
            <a:ext cx="7011194" cy="6474619"/>
          </a:xfrm>
          <a:prstGeom prst="rect">
            <a:avLst/>
          </a:prstGeom>
          <a:noFill/>
          <a:ln w="19050" cap="flat" cmpd="sng">
            <a:solidFill>
              <a:srgbClr val="75757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302972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0722"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23"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0724" name="Group 4"/>
          <p:cNvGrpSpPr>
            <a:grpSpLocks/>
          </p:cNvGrpSpPr>
          <p:nvPr/>
        </p:nvGrpSpPr>
        <p:grpSpPr bwMode="auto">
          <a:xfrm>
            <a:off x="2399507" y="3400425"/>
            <a:ext cx="2375694" cy="2375694"/>
            <a:chOff x="0" y="0"/>
            <a:chExt cx="4751563" cy="4751563"/>
          </a:xfrm>
        </p:grpSpPr>
        <p:sp>
          <p:nvSpPr>
            <p:cNvPr id="30725" name="Oval 5"/>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26" name="AutoShape 6"/>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27" name="AutoShape 7"/>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0728" name="Group 8"/>
          <p:cNvGrpSpPr>
            <a:grpSpLocks/>
          </p:cNvGrpSpPr>
          <p:nvPr/>
        </p:nvGrpSpPr>
        <p:grpSpPr bwMode="auto">
          <a:xfrm>
            <a:off x="2399507" y="648494"/>
            <a:ext cx="2375694" cy="2375694"/>
            <a:chOff x="0" y="0"/>
            <a:chExt cx="4751563" cy="4751563"/>
          </a:xfrm>
        </p:grpSpPr>
        <p:sp>
          <p:nvSpPr>
            <p:cNvPr id="30729" name="Oval 9"/>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30" name="AutoShape 10"/>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0731" name="Group 11"/>
            <p:cNvGrpSpPr>
              <a:grpSpLocks/>
            </p:cNvGrpSpPr>
            <p:nvPr/>
          </p:nvGrpSpPr>
          <p:grpSpPr bwMode="auto">
            <a:xfrm>
              <a:off x="1234145" y="1236566"/>
              <a:ext cx="2321810" cy="2328211"/>
              <a:chOff x="-1" y="0"/>
              <a:chExt cx="2321810" cy="2328211"/>
            </a:xfrm>
          </p:grpSpPr>
          <p:sp>
            <p:nvSpPr>
              <p:cNvPr id="30732" name="Rectangle 12"/>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3" name="Rectangle 13"/>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4" name="Rectangle 14"/>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5" name="Rectangle 15"/>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6" name="Rectangle 16"/>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7" name="Rectangle 17"/>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8" name="Rectangle 18"/>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9" name="Rectangle 19"/>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40" name="Rectangle 20"/>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639372013"/>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p:cNvSpPr>
          <p:nvPr/>
        </p:nvSpPr>
        <p:spPr bwMode="auto">
          <a:xfrm>
            <a:off x="595313" y="6183313"/>
            <a:ext cx="5395913" cy="192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lvl1pPr>
              <a:defRPr sz="4800">
                <a:solidFill>
                  <a:srgbClr val="FFFFFF"/>
                </a:solidFill>
                <a:latin typeface="Helvetica Light" charset="0"/>
                <a:ea typeface="Helvetica Light" charset="0"/>
                <a:cs typeface="Helvetica Light" charset="0"/>
                <a:sym typeface="Helvetica Light" charset="0"/>
              </a:defRPr>
            </a:lvl1pPr>
            <a:lvl2pPr>
              <a:defRPr sz="4800">
                <a:solidFill>
                  <a:srgbClr val="FFFFFF"/>
                </a:solidFill>
                <a:latin typeface="Helvetica Light" charset="0"/>
                <a:ea typeface="Helvetica Light" charset="0"/>
                <a:cs typeface="Helvetica Light" charset="0"/>
                <a:sym typeface="Helvetica Light" charset="0"/>
              </a:defRPr>
            </a:lvl2pPr>
            <a:lvl3pPr>
              <a:defRPr sz="4800">
                <a:solidFill>
                  <a:srgbClr val="FFFFFF"/>
                </a:solidFill>
                <a:latin typeface="Helvetica Light" charset="0"/>
                <a:ea typeface="Helvetica Light" charset="0"/>
                <a:cs typeface="Helvetica Light" charset="0"/>
                <a:sym typeface="Helvetica Light" charset="0"/>
              </a:defRPr>
            </a:lvl3pPr>
            <a:lvl4pPr>
              <a:defRPr sz="4800">
                <a:solidFill>
                  <a:srgbClr val="FFFFFF"/>
                </a:solidFill>
                <a:latin typeface="Helvetica Light" charset="0"/>
                <a:ea typeface="Helvetica Light" charset="0"/>
                <a:cs typeface="Helvetica Light" charset="0"/>
                <a:sym typeface="Helvetica Light" charset="0"/>
              </a:defRPr>
            </a:lvl4pPr>
            <a:lvl5pPr>
              <a:defRPr sz="4800">
                <a:solidFill>
                  <a:srgbClr val="FFFFFF"/>
                </a:solidFill>
                <a:latin typeface="Helvetica Light" charset="0"/>
                <a:ea typeface="Helvetica Light" charset="0"/>
                <a:cs typeface="Helvetica Light" charset="0"/>
                <a:sym typeface="Helvetica Light" charset="0"/>
              </a:defRPr>
            </a:lvl5pPr>
            <a:lvl6pPr marL="4572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6pPr>
            <a:lvl7pPr marL="9144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7pPr>
            <a:lvl8pPr marL="13716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8pPr>
            <a:lvl9pPr marL="18288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9pPr>
          </a:lstStyle>
          <a:p>
            <a:pPr defTabSz="457200"/>
            <a:r>
              <a:rPr lang="en-US" altLang="en-US" sz="1250">
                <a:solidFill>
                  <a:srgbClr val="9A9B9B"/>
                </a:solidFill>
                <a:latin typeface="Helvetica" charset="0"/>
                <a:ea typeface="Helvetica" charset="0"/>
                <a:cs typeface="Helvetica" charset="0"/>
                <a:sym typeface="Helvetica" charset="0"/>
              </a:rPr>
              <a:t>Let’s Encrypt is a trademark of the Internet Security Research Group.</a:t>
            </a:r>
          </a:p>
        </p:txBody>
      </p:sp>
      <p:pic>
        <p:nvPicPr>
          <p:cNvPr id="62466" name="Picture 2" descr="letsencrypt-logo-horizont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694" y="1730375"/>
            <a:ext cx="10741819" cy="256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49878163"/>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dirty="0">
                <a:solidFill>
                  <a:srgbClr val="6C6E70"/>
                </a:solidFill>
                <a:latin typeface="Helvetica" charset="0"/>
                <a:ea typeface="Helvetica" charset="0"/>
                <a:cs typeface="Helvetica" charset="0"/>
                <a:sym typeface="Helvetica" charset="0"/>
              </a:rPr>
              <a:t>Lighthouse</a:t>
            </a:r>
          </a:p>
        </p:txBody>
      </p:sp>
      <p:pic>
        <p:nvPicPr>
          <p:cNvPr id="21506" name="Picture 2" descr="Screen Shot 2016-08-30 at 9.41.5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207" y="1470819"/>
            <a:ext cx="11684794" cy="7306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0091371"/>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Opportunities for Improvement</a:t>
            </a:r>
          </a:p>
        </p:txBody>
      </p:sp>
      <p:pic>
        <p:nvPicPr>
          <p:cNvPr id="29698" name="Picture 2" descr="Screen Shot 2016-08-08 at 2.46.3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0382" y="1611313"/>
            <a:ext cx="7495381" cy="7741444"/>
          </a:xfrm>
          <a:prstGeom prst="rect">
            <a:avLst/>
          </a:prstGeom>
          <a:noFill/>
          <a:ln w="25400" cap="flat" cmpd="sng">
            <a:solidFill>
              <a:srgbClr val="D9D9D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699" name="Rectangle 3"/>
          <p:cNvSpPr>
            <a:spLocks/>
          </p:cNvSpPr>
          <p:nvPr/>
        </p:nvSpPr>
        <p:spPr bwMode="auto">
          <a:xfrm>
            <a:off x="488157" y="2985361"/>
            <a:ext cx="3732052" cy="1666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052" tIns="15052" rIns="15052" bIns="15052" anchor="ctr">
            <a:spAutoFit/>
          </a:bodyPr>
          <a:lstStyle>
            <a:lvl1pPr marL="487363" indent="-487363">
              <a:defRPr sz="4800">
                <a:solidFill>
                  <a:srgbClr val="FFFFFF"/>
                </a:solidFill>
                <a:latin typeface="Helvetica Light" charset="0"/>
                <a:ea typeface="Helvetica Light" charset="0"/>
                <a:cs typeface="Helvetica Light" charset="0"/>
                <a:sym typeface="Helvetica Light" charset="0"/>
              </a:defRPr>
            </a:lvl1pPr>
            <a:lvl2pPr>
              <a:defRPr sz="4800">
                <a:solidFill>
                  <a:srgbClr val="FFFFFF"/>
                </a:solidFill>
                <a:latin typeface="Helvetica Light" charset="0"/>
                <a:ea typeface="Helvetica Light" charset="0"/>
                <a:cs typeface="Helvetica Light" charset="0"/>
                <a:sym typeface="Helvetica Light" charset="0"/>
              </a:defRPr>
            </a:lvl2pPr>
            <a:lvl3pPr>
              <a:defRPr sz="4800">
                <a:solidFill>
                  <a:srgbClr val="FFFFFF"/>
                </a:solidFill>
                <a:latin typeface="Helvetica Light" charset="0"/>
                <a:ea typeface="Helvetica Light" charset="0"/>
                <a:cs typeface="Helvetica Light" charset="0"/>
                <a:sym typeface="Helvetica Light" charset="0"/>
              </a:defRPr>
            </a:lvl3pPr>
            <a:lvl4pPr>
              <a:defRPr sz="4800">
                <a:solidFill>
                  <a:srgbClr val="FFFFFF"/>
                </a:solidFill>
                <a:latin typeface="Helvetica Light" charset="0"/>
                <a:ea typeface="Helvetica Light" charset="0"/>
                <a:cs typeface="Helvetica Light" charset="0"/>
                <a:sym typeface="Helvetica Light" charset="0"/>
              </a:defRPr>
            </a:lvl4pPr>
            <a:lvl5pPr>
              <a:defRPr sz="4800">
                <a:solidFill>
                  <a:srgbClr val="FFFFFF"/>
                </a:solidFill>
                <a:latin typeface="Helvetica Light" charset="0"/>
                <a:ea typeface="Helvetica Light" charset="0"/>
                <a:cs typeface="Helvetica Light" charset="0"/>
                <a:sym typeface="Helvetica Light" charset="0"/>
              </a:defRPr>
            </a:lvl5pPr>
            <a:lvl6pPr marL="4572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6pPr>
            <a:lvl7pPr marL="9144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7pPr>
            <a:lvl8pPr marL="13716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8pPr>
            <a:lvl9pPr marL="18288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9pPr>
          </a:lstStyle>
          <a:p>
            <a:pPr>
              <a:spcBef>
                <a:spcPts val="1700"/>
              </a:spcBef>
              <a:buSzPct val="75000"/>
              <a:buFontTx/>
              <a:buChar char="•"/>
            </a:pPr>
            <a:r>
              <a:rPr lang="en-US" altLang="en-US" sz="2600">
                <a:solidFill>
                  <a:schemeClr val="accent1"/>
                </a:solidFill>
                <a:latin typeface="Helvetica" charset="0"/>
                <a:ea typeface="Helvetica" charset="0"/>
                <a:cs typeface="Helvetica" charset="0"/>
                <a:sym typeface="Helvetica" charset="0"/>
              </a:rPr>
              <a:t>Server-side rendering</a:t>
            </a:r>
          </a:p>
          <a:p>
            <a:pPr>
              <a:spcBef>
                <a:spcPts val="1700"/>
              </a:spcBef>
              <a:buSzPct val="75000"/>
              <a:buFontTx/>
              <a:buChar char="•"/>
            </a:pPr>
            <a:r>
              <a:rPr lang="en-US" altLang="en-US" sz="2600">
                <a:solidFill>
                  <a:schemeClr val="accent1"/>
                </a:solidFill>
                <a:latin typeface="Helvetica" charset="0"/>
                <a:ea typeface="Helvetica" charset="0"/>
                <a:cs typeface="Helvetica" charset="0"/>
                <a:sym typeface="Helvetica" charset="0"/>
              </a:rPr>
              <a:t>Service worker</a:t>
            </a:r>
          </a:p>
          <a:p>
            <a:pPr>
              <a:spcBef>
                <a:spcPts val="1700"/>
              </a:spcBef>
              <a:buSzPct val="75000"/>
              <a:buFontTx/>
              <a:buChar char="•"/>
            </a:pPr>
            <a:r>
              <a:rPr lang="en-US" altLang="en-US" sz="2600">
                <a:solidFill>
                  <a:schemeClr val="accent1"/>
                </a:solidFill>
                <a:latin typeface="Helvetica" charset="0"/>
                <a:ea typeface="Helvetica" charset="0"/>
                <a:cs typeface="Helvetica" charset="0"/>
                <a:sym typeface="Helvetica" charset="0"/>
              </a:rPr>
              <a:t>Web app manifest</a:t>
            </a:r>
          </a:p>
        </p:txBody>
      </p:sp>
    </p:spTree>
    <p:extLst>
      <p:ext uri="{BB962C8B-B14F-4D97-AF65-F5344CB8AC3E}">
        <p14:creationId xmlns:p14="http://schemas.microsoft.com/office/powerpoint/2010/main" val="367070824"/>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lstStyle/>
          <a:p>
            <a:endParaRPr/>
          </a:p>
        </p:txBody>
      </p:sp>
      <p:sp>
        <p:nvSpPr>
          <p:cNvPr id="339" name="Shape 339"/>
          <p:cNvSpPr>
            <a:spLocks noGrp="1"/>
          </p:cNvSpPr>
          <p:nvPr>
            <p:ph type="body" idx="1"/>
          </p:nvPr>
        </p:nvSpPr>
        <p:spPr>
          <a:prstGeom prst="rect">
            <a:avLst/>
          </a:prstGeom>
        </p:spPr>
        <p:txBody>
          <a:bodyPr/>
          <a:lstStyle/>
          <a:p>
            <a:endParaRPr/>
          </a:p>
        </p:txBody>
      </p:sp>
      <p:pic>
        <p:nvPicPr>
          <p:cNvPr id="340" name="image76.jpeg"/>
          <p:cNvPicPr>
            <a:picLocks noChangeAspect="1"/>
          </p:cNvPicPr>
          <p:nvPr/>
        </p:nvPicPr>
        <p:blipFill>
          <a:blip r:embed="rId3">
            <a:extLst/>
          </a:blip>
          <a:srcRect t="8684"/>
          <a:stretch>
            <a:fillRect/>
          </a:stretch>
        </p:blipFill>
        <p:spPr>
          <a:xfrm>
            <a:off x="-2534" y="-480599"/>
            <a:ext cx="12192004" cy="7440201"/>
          </a:xfrm>
          <a:prstGeom prst="rect">
            <a:avLst/>
          </a:prstGeom>
          <a:ln w="3175">
            <a:miter lim="400000"/>
          </a:ln>
        </p:spPr>
      </p:pic>
      <p:sp>
        <p:nvSpPr>
          <p:cNvPr id="341" name="Shape 341"/>
          <p:cNvSpPr/>
          <p:nvPr/>
        </p:nvSpPr>
        <p:spPr>
          <a:xfrm>
            <a:off x="3353300" y="4028634"/>
            <a:ext cx="6520401" cy="2573201"/>
          </a:xfrm>
          <a:prstGeom prst="wedgeEllipseCallout">
            <a:avLst>
              <a:gd name="adj1" fmla="val -55000"/>
              <a:gd name="adj2" fmla="val -32353"/>
            </a:avLst>
          </a:prstGeom>
          <a:solidFill>
            <a:srgbClr val="EEEEEE"/>
          </a:solidFill>
          <a:ln w="25400">
            <a:solidFill>
              <a:srgbClr val="595959"/>
            </a:solidFill>
          </a:ln>
        </p:spPr>
        <p:txBody>
          <a:bodyPr lIns="15052" tIns="15052" rIns="15052" bIns="15052" anchor="ctr"/>
          <a:lstStyle/>
          <a:p>
            <a:pPr>
              <a:defRPr sz="3400"/>
            </a:pPr>
            <a:endParaRPr sz="1700"/>
          </a:p>
        </p:txBody>
      </p:sp>
      <p:sp>
        <p:nvSpPr>
          <p:cNvPr id="342" name="Shape 342"/>
          <p:cNvSpPr/>
          <p:nvPr/>
        </p:nvSpPr>
        <p:spPr>
          <a:xfrm>
            <a:off x="4308191" y="4576590"/>
            <a:ext cx="4610619" cy="1477287"/>
          </a:xfrm>
          <a:prstGeom prst="rect">
            <a:avLst/>
          </a:prstGeom>
          <a:ln w="3175">
            <a:miter lim="400000"/>
          </a:ln>
          <a:extLst>
            <a:ext uri="{C572A759-6A51-4108-AA02-DFA0A04FC94B}">
              <ma14:wrappingTextBoxFlag xmlns:ma14="http://schemas.microsoft.com/office/mac/drawingml/2011/main" val="1"/>
            </a:ext>
          </a:extLst>
        </p:spPr>
        <p:txBody>
          <a:bodyPr lIns="121900" tIns="121900" rIns="121900" bIns="121900" anchor="ctr">
            <a:spAutoFit/>
          </a:bodyPr>
          <a:lstStyle>
            <a:lvl1pPr>
              <a:defRPr sz="16000" b="1">
                <a:solidFill>
                  <a:srgbClr val="000000"/>
                </a:solidFill>
                <a:latin typeface="+mj-lt"/>
                <a:ea typeface="+mj-ea"/>
                <a:cs typeface="+mj-cs"/>
                <a:sym typeface="Helvetica"/>
              </a:defRPr>
            </a:lvl1pPr>
          </a:lstStyle>
          <a:p>
            <a:r>
              <a:rPr sz="8000"/>
              <a:t>Go build!</a:t>
            </a:r>
          </a:p>
        </p:txBody>
      </p:sp>
      <p:sp>
        <p:nvSpPr>
          <p:cNvPr id="343" name="Shape 343"/>
          <p:cNvSpPr/>
          <p:nvPr/>
        </p:nvSpPr>
        <p:spPr>
          <a:xfrm>
            <a:off x="8720966" y="1348567"/>
            <a:ext cx="1868001" cy="803201"/>
          </a:xfrm>
          <a:prstGeom prst="wedgeEllipseCallout">
            <a:avLst>
              <a:gd name="adj1" fmla="val 54026"/>
              <a:gd name="adj2" fmla="val -27579"/>
            </a:avLst>
          </a:prstGeom>
          <a:solidFill>
            <a:srgbClr val="EEEEEE"/>
          </a:solidFill>
          <a:ln w="25400">
            <a:solidFill>
              <a:srgbClr val="595959"/>
            </a:solidFill>
          </a:ln>
        </p:spPr>
        <p:txBody>
          <a:bodyPr lIns="15052" tIns="15052" rIns="15052" bIns="15052" anchor="ctr"/>
          <a:lstStyle/>
          <a:p>
            <a:pPr>
              <a:defRPr sz="3400"/>
            </a:pPr>
            <a:endParaRPr sz="1700"/>
          </a:p>
        </p:txBody>
      </p:sp>
      <p:sp>
        <p:nvSpPr>
          <p:cNvPr id="344" name="Shape 344"/>
          <p:cNvSpPr/>
          <p:nvPr/>
        </p:nvSpPr>
        <p:spPr>
          <a:xfrm>
            <a:off x="8934898" y="1380855"/>
            <a:ext cx="1515440" cy="738623"/>
          </a:xfrm>
          <a:prstGeom prst="rect">
            <a:avLst/>
          </a:prstGeom>
          <a:ln w="3175">
            <a:miter lim="400000"/>
          </a:ln>
          <a:extLst>
            <a:ext uri="{C572A759-6A51-4108-AA02-DFA0A04FC94B}">
              <ma14:wrappingTextBoxFlag xmlns:ma14="http://schemas.microsoft.com/office/mac/drawingml/2011/main" val="1"/>
            </a:ext>
          </a:extLst>
        </p:spPr>
        <p:txBody>
          <a:bodyPr lIns="121900" tIns="121900" rIns="121900" bIns="121900" anchor="ctr">
            <a:spAutoFit/>
          </a:bodyPr>
          <a:lstStyle>
            <a:lvl1pPr>
              <a:defRPr sz="6400">
                <a:solidFill>
                  <a:srgbClr val="000000"/>
                </a:solidFill>
                <a:latin typeface="+mj-lt"/>
                <a:ea typeface="+mj-ea"/>
                <a:cs typeface="+mj-cs"/>
                <a:sym typeface="Helvetica"/>
              </a:defRPr>
            </a:lvl1pPr>
          </a:lstStyle>
          <a:p>
            <a:r>
              <a:rPr sz="3200"/>
              <a:t>meow</a:t>
            </a:r>
          </a:p>
        </p:txBody>
      </p:sp>
    </p:spTree>
    <p:extLst>
      <p:ext uri="{BB962C8B-B14F-4D97-AF65-F5344CB8AC3E}">
        <p14:creationId xmlns:p14="http://schemas.microsoft.com/office/powerpoint/2010/main" val="1740025601"/>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50" dirty="0">
                <a:solidFill>
                  <a:srgbClr val="6C6E70"/>
                </a:solidFill>
                <a:latin typeface="Helvetica" charset="0"/>
                <a:ea typeface="Helvetica" charset="0"/>
                <a:cs typeface="Helvetica" charset="0"/>
              </a:rPr>
              <a:t>Polymer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8919" y="1690688"/>
            <a:ext cx="11214161" cy="6929369"/>
          </a:xfrm>
        </p:spPr>
      </p:pic>
    </p:spTree>
    <p:extLst>
      <p:ext uri="{BB962C8B-B14F-4D97-AF65-F5344CB8AC3E}">
        <p14:creationId xmlns:p14="http://schemas.microsoft.com/office/powerpoint/2010/main" val="7578328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C6E70"/>
                </a:solidFill>
                <a:latin typeface="Helvetica" charset="0"/>
                <a:ea typeface="Helvetica" charset="0"/>
                <a:cs typeface="Helvetica" charset="0"/>
              </a:rPr>
              <a:t>Firebase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3213" y="1825625"/>
            <a:ext cx="7825573" cy="4351338"/>
          </a:xfrm>
        </p:spPr>
      </p:pic>
    </p:spTree>
    <p:extLst>
      <p:ext uri="{BB962C8B-B14F-4D97-AF65-F5344CB8AC3E}">
        <p14:creationId xmlns:p14="http://schemas.microsoft.com/office/powerpoint/2010/main" val="9421841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37112"/>
          </a:xfrm>
        </p:spPr>
        <p:txBody>
          <a:bodyPr>
            <a:normAutofit/>
          </a:bodyPr>
          <a:lstStyle/>
          <a:p>
            <a:pPr marL="857250" marR="0" lvl="0" indent="-857250" algn="ctr" defTabSz="914400" eaLnBrk="1" fontAlgn="auto" latinLnBrk="0" hangingPunct="1">
              <a:lnSpc>
                <a:spcPct val="100000"/>
              </a:lnSpc>
              <a:spcBef>
                <a:spcPts val="0"/>
              </a:spcBef>
              <a:spcAft>
                <a:spcPts val="0"/>
              </a:spcAft>
              <a:buClrTx/>
              <a:buSzTx/>
              <a:buFont typeface="Arial" charset="0"/>
              <a:buNone/>
              <a:tabLst/>
              <a:defRPr/>
            </a:pPr>
            <a:r>
              <a:rPr lang="en-US" sz="6000" b="1" dirty="0" smtClean="0">
                <a:latin typeface="Helvetica" charset="0"/>
                <a:ea typeface="Helvetica" charset="0"/>
                <a:cs typeface="Helvetica" charset="0"/>
              </a:rPr>
              <a:t>Workshop</a:t>
            </a:r>
            <a:endParaRPr lang="en-US" sz="6000" b="1" dirty="0">
              <a:latin typeface="Helvetica" charset="0"/>
              <a:ea typeface="Helvetica" charset="0"/>
              <a:cs typeface="Helvetica" charset="0"/>
            </a:endParaRPr>
          </a:p>
        </p:txBody>
      </p:sp>
      <p:sp>
        <p:nvSpPr>
          <p:cNvPr id="3" name="Content Placeholder 2"/>
          <p:cNvSpPr>
            <a:spLocks noGrp="1"/>
          </p:cNvSpPr>
          <p:nvPr>
            <p:ph idx="1"/>
          </p:nvPr>
        </p:nvSpPr>
        <p:spPr>
          <a:xfrm>
            <a:off x="2268564" y="3793910"/>
            <a:ext cx="7654871" cy="700599"/>
          </a:xfrm>
        </p:spPr>
        <p:txBody>
          <a:bodyPr>
            <a:normAutofit fontScale="55000" lnSpcReduction="20000"/>
          </a:bodyPr>
          <a:lstStyle/>
          <a:p>
            <a:r>
              <a:rPr lang="en-US" sz="3600" b="1" dirty="0" smtClean="0"/>
              <a:t>Steps: </a:t>
            </a:r>
            <a:r>
              <a:rPr lang="en-US" sz="3600" b="1" dirty="0" err="1" smtClean="0"/>
              <a:t>goo.gl</a:t>
            </a:r>
            <a:r>
              <a:rPr lang="en-US" sz="3600" b="1" dirty="0" smtClean="0"/>
              <a:t>/Hj4Wiy</a:t>
            </a:r>
            <a:endParaRPr lang="en-US" sz="3600" dirty="0" smtClean="0">
              <a:hlinkClick r:id="rId2"/>
            </a:endParaRPr>
          </a:p>
          <a:p>
            <a:r>
              <a:rPr lang="en-US" sz="3600" dirty="0" smtClean="0">
                <a:hlinkClick r:id="rId2"/>
              </a:rPr>
              <a:t>Solution: https</a:t>
            </a:r>
            <a:r>
              <a:rPr lang="en-US" sz="3600" dirty="0">
                <a:hlinkClick r:id="rId2"/>
              </a:rPr>
              <a:t>://github.com/adben/gdg-nl-pwa</a:t>
            </a:r>
            <a:endParaRPr lang="en-US" sz="3600" dirty="0"/>
          </a:p>
          <a:p>
            <a:endParaRPr lang="en-US" dirty="0"/>
          </a:p>
        </p:txBody>
      </p:sp>
    </p:spTree>
    <p:extLst>
      <p:ext uri="{BB962C8B-B14F-4D97-AF65-F5344CB8AC3E}">
        <p14:creationId xmlns:p14="http://schemas.microsoft.com/office/powerpoint/2010/main" val="9284729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
          <p:cNvSpPr txBox="1">
            <a:spLocks/>
          </p:cNvSpPr>
          <p:nvPr/>
        </p:nvSpPr>
        <p:spPr>
          <a:xfrm>
            <a:off x="390855" y="460906"/>
            <a:ext cx="7937481" cy="1286195"/>
          </a:xfrm>
          <a:prstGeom prst="rect">
            <a:avLst/>
          </a:prstGeom>
        </p:spPr>
        <p:txBody>
          <a:bodyPr vert="horz" lIns="0" tIns="60960" rIns="121920" bIns="6096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000"/>
              </a:lnSpc>
              <a:tabLst>
                <a:tab pos="1710224" algn="l"/>
              </a:tabLst>
            </a:pPr>
            <a:r>
              <a:rPr lang="nl-NL" sz="4000" dirty="0">
                <a:solidFill>
                  <a:srgbClr val="6F6F6F"/>
                </a:solidFill>
                <a:latin typeface="Helvetica" charset="0"/>
                <a:ea typeface="Helvetica" charset="0"/>
                <a:cs typeface="Helvetica" charset="0"/>
                <a:sym typeface="PT Sans"/>
              </a:rPr>
              <a:t>Looking for a full stack job?</a:t>
            </a:r>
            <a:br>
              <a:rPr lang="nl-NL" sz="4000" dirty="0">
                <a:solidFill>
                  <a:srgbClr val="6F6F6F"/>
                </a:solidFill>
                <a:latin typeface="Helvetica" charset="0"/>
                <a:ea typeface="Helvetica" charset="0"/>
                <a:cs typeface="Helvetica" charset="0"/>
                <a:sym typeface="PT Sans"/>
              </a:rPr>
            </a:br>
            <a:r>
              <a:rPr lang="nl-NL" sz="4000" dirty="0">
                <a:solidFill>
                  <a:srgbClr val="6F6F6F"/>
                </a:solidFill>
                <a:latin typeface="Helvetica" charset="0"/>
                <a:ea typeface="Helvetica" charset="0"/>
                <a:cs typeface="Helvetica" charset="0"/>
                <a:sym typeface="PT Sans"/>
              </a:rPr>
              <a:t>Contact me </a:t>
            </a:r>
            <a:endParaRPr lang="nl-NL" sz="4000" dirty="0">
              <a:solidFill>
                <a:srgbClr val="6F6F6F"/>
              </a:solidFill>
              <a:latin typeface="Helvetica" charset="0"/>
              <a:ea typeface="Helvetica" charset="0"/>
              <a:cs typeface="Helvetica" charset="0"/>
            </a:endParaRPr>
          </a:p>
        </p:txBody>
      </p:sp>
      <p:sp>
        <p:nvSpPr>
          <p:cNvPr id="2" name="Rechthoek 1"/>
          <p:cNvSpPr/>
          <p:nvPr/>
        </p:nvSpPr>
        <p:spPr>
          <a:xfrm>
            <a:off x="678908" y="1753099"/>
            <a:ext cx="10790324" cy="3189020"/>
          </a:xfrm>
          <a:prstGeom prst="rect">
            <a:avLst/>
          </a:prstGeom>
        </p:spPr>
        <p:txBody>
          <a:bodyPr wrap="square" lIns="0">
            <a:noAutofit/>
          </a:bodyPr>
          <a:lstStyle/>
          <a:p>
            <a:pPr>
              <a:lnSpc>
                <a:spcPct val="150000"/>
              </a:lnSpc>
            </a:pPr>
            <a:endParaRPr lang="nl-NL" sz="4800" dirty="0">
              <a:solidFill>
                <a:schemeClr val="accent6"/>
              </a:solidFill>
              <a:latin typeface="Raleway" charset="0"/>
              <a:ea typeface="Raleway" charset="0"/>
              <a:cs typeface="Raleway" charset="0"/>
            </a:endParaRPr>
          </a:p>
        </p:txBody>
      </p:sp>
      <p:sp>
        <p:nvSpPr>
          <p:cNvPr id="18" name="Rechthoek 17"/>
          <p:cNvSpPr/>
          <p:nvPr/>
        </p:nvSpPr>
        <p:spPr>
          <a:xfrm>
            <a:off x="678908" y="6248427"/>
            <a:ext cx="92398" cy="338554"/>
          </a:xfrm>
          <a:prstGeom prst="rect">
            <a:avLst/>
          </a:prstGeom>
        </p:spPr>
        <p:txBody>
          <a:bodyPr wrap="none" lIns="0">
            <a:spAutoFit/>
          </a:bodyPr>
          <a:lstStyle/>
          <a:p>
            <a:endParaRPr lang="nl-NL" sz="1600" dirty="0">
              <a:solidFill>
                <a:schemeClr val="bg1">
                  <a:lumMod val="50000"/>
                </a:schemeClr>
              </a:solidFill>
            </a:endParaRPr>
          </a:p>
        </p:txBody>
      </p:sp>
      <p:sp>
        <p:nvSpPr>
          <p:cNvPr id="8" name="Titel 1"/>
          <p:cNvSpPr txBox="1">
            <a:spLocks/>
          </p:cNvSpPr>
          <p:nvPr/>
        </p:nvSpPr>
        <p:spPr>
          <a:xfrm>
            <a:off x="374045" y="4858868"/>
            <a:ext cx="7008779" cy="1194209"/>
          </a:xfrm>
          <a:prstGeom prst="rect">
            <a:avLst/>
          </a:prstGeom>
        </p:spPr>
        <p:txBody>
          <a:bodyPr vert="horz" lIns="0" tIns="60960" rIns="121920" bIns="6096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000"/>
              </a:lnSpc>
            </a:pPr>
            <a:r>
              <a:rPr lang="nl-NL" sz="3200" b="1" dirty="0">
                <a:solidFill>
                  <a:srgbClr val="6F6F6F"/>
                </a:solidFill>
                <a:latin typeface="Helvetica" charset="0"/>
                <a:ea typeface="Helvetica" charset="0"/>
                <a:cs typeface="Helvetica" charset="0"/>
              </a:rPr>
              <a:t>Web</a:t>
            </a:r>
            <a:r>
              <a:rPr lang="nl-NL" sz="3200" dirty="0">
                <a:solidFill>
                  <a:srgbClr val="6F6F6F"/>
                </a:solidFill>
                <a:latin typeface="Helvetica" charset="0"/>
                <a:ea typeface="Helvetica" charset="0"/>
                <a:cs typeface="Helvetica" charset="0"/>
              </a:rPr>
              <a:t>: finalist.nl/werkenbij</a:t>
            </a:r>
          </a:p>
          <a:p>
            <a:pPr algn="l">
              <a:lnSpc>
                <a:spcPts val="4000"/>
              </a:lnSpc>
            </a:pPr>
            <a:r>
              <a:rPr lang="nl-NL" sz="3200" b="1" dirty="0">
                <a:solidFill>
                  <a:srgbClr val="6F6F6F"/>
                </a:solidFill>
                <a:latin typeface="Helvetica" charset="0"/>
                <a:ea typeface="Helvetica" charset="0"/>
                <a:cs typeface="Helvetica" charset="0"/>
              </a:rPr>
              <a:t>Blog</a:t>
            </a:r>
            <a:r>
              <a:rPr lang="nl-NL" sz="3200" dirty="0">
                <a:solidFill>
                  <a:srgbClr val="6F6F6F"/>
                </a:solidFill>
                <a:latin typeface="Helvetica" charset="0"/>
                <a:ea typeface="Helvetica" charset="0"/>
                <a:cs typeface="Helvetica" charset="0"/>
              </a:rPr>
              <a:t>: finalist.nl/techblog</a:t>
            </a:r>
          </a:p>
        </p:txBody>
      </p:sp>
      <p:grpSp>
        <p:nvGrpSpPr>
          <p:cNvPr id="22" name="Group 21"/>
          <p:cNvGrpSpPr/>
          <p:nvPr/>
        </p:nvGrpSpPr>
        <p:grpSpPr>
          <a:xfrm>
            <a:off x="8112224" y="-686441"/>
            <a:ext cx="3231213" cy="8250023"/>
            <a:chOff x="6084168" y="-514831"/>
            <a:chExt cx="2423410" cy="6187517"/>
          </a:xfrm>
        </p:grpSpPr>
        <p:grpSp>
          <p:nvGrpSpPr>
            <p:cNvPr id="23" name="Group 22"/>
            <p:cNvGrpSpPr/>
            <p:nvPr/>
          </p:nvGrpSpPr>
          <p:grpSpPr>
            <a:xfrm>
              <a:off x="6084168" y="-514831"/>
              <a:ext cx="2423410" cy="1243181"/>
              <a:chOff x="6084168" y="-514831"/>
              <a:chExt cx="2423410" cy="1243181"/>
            </a:xfrm>
          </p:grpSpPr>
          <p:grpSp>
            <p:nvGrpSpPr>
              <p:cNvPr id="27" name="Group 26"/>
              <p:cNvGrpSpPr/>
              <p:nvPr/>
            </p:nvGrpSpPr>
            <p:grpSpPr>
              <a:xfrm>
                <a:off x="6084168" y="225208"/>
                <a:ext cx="2232248" cy="330318"/>
                <a:chOff x="6300192" y="225208"/>
                <a:chExt cx="2232248" cy="330318"/>
              </a:xfrm>
            </p:grpSpPr>
            <p:sp>
              <p:nvSpPr>
                <p:cNvPr id="29" name="Rectangle 28"/>
                <p:cNvSpPr/>
                <p:nvPr/>
              </p:nvSpPr>
              <p:spPr>
                <a:xfrm>
                  <a:off x="6300192" y="225208"/>
                  <a:ext cx="1872208" cy="330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chemeClr val="bg1"/>
                      </a:solidFill>
                    </a:ln>
                    <a:solidFill>
                      <a:schemeClr val="bg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25208"/>
                  <a:ext cx="1296144" cy="293793"/>
                </a:xfrm>
                <a:prstGeom prst="rect">
                  <a:avLst/>
                </a:prstGeom>
              </p:spPr>
            </p:pic>
          </p:grpSp>
          <p:cxnSp>
            <p:nvCxnSpPr>
              <p:cNvPr id="28" name="Straight Connector 27"/>
              <p:cNvCxnSpPr/>
              <p:nvPr/>
            </p:nvCxnSpPr>
            <p:spPr>
              <a:xfrm rot="1020000">
                <a:off x="8507578" y="-514831"/>
                <a:ext cx="0" cy="1243181"/>
              </a:xfrm>
              <a:prstGeom prst="line">
                <a:avLst/>
              </a:prstGeom>
              <a:ln w="3175">
                <a:solidFill>
                  <a:srgbClr val="5C5C5C"/>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p:nvPr/>
          </p:nvCxnSpPr>
          <p:spPr>
            <a:xfrm rot="1020000">
              <a:off x="6980330" y="4429505"/>
              <a:ext cx="0" cy="1243181"/>
            </a:xfrm>
            <a:prstGeom prst="line">
              <a:avLst/>
            </a:prstGeom>
            <a:ln w="3175">
              <a:solidFill>
                <a:srgbClr val="5C5C5C"/>
              </a:solidFill>
            </a:ln>
          </p:spPr>
          <p:style>
            <a:lnRef idx="1">
              <a:schemeClr val="accent1"/>
            </a:lnRef>
            <a:fillRef idx="0">
              <a:schemeClr val="accent1"/>
            </a:fillRef>
            <a:effectRef idx="0">
              <a:schemeClr val="accent1"/>
            </a:effectRef>
            <a:fontRef idx="minor">
              <a:schemeClr val="tx1"/>
            </a:fontRef>
          </p:style>
        </p:cxnSp>
      </p:grpSp>
      <p:pic>
        <p:nvPicPr>
          <p:cNvPr id="31" name="Picture 2" descr="C:\Users\byildirim\Desktop\Finalist Favicon (1).png"/>
          <p:cNvPicPr>
            <a:picLocks noChangeAspect="1" noChangeArrowheads="1"/>
          </p:cNvPicPr>
          <p:nvPr/>
        </p:nvPicPr>
        <p:blipFill rotWithShape="1">
          <a:blip r:embed="rId4">
            <a:extLst>
              <a:ext uri="{28A0092B-C50C-407E-A947-70E740481C1C}">
                <a14:useLocalDpi xmlns:a14="http://schemas.microsoft.com/office/drawing/2010/main" val="0"/>
              </a:ext>
            </a:extLst>
          </a:blip>
          <a:srcRect l="9117" t="7598" r="8524" b="17117"/>
          <a:stretch/>
        </p:blipFill>
        <p:spPr bwMode="auto">
          <a:xfrm>
            <a:off x="7905866" y="1609111"/>
            <a:ext cx="3849365" cy="36631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55" y="1893063"/>
            <a:ext cx="2238375" cy="2238375"/>
          </a:xfrm>
          <a:prstGeom prst="rect">
            <a:avLst/>
          </a:prstGeom>
          <a:ln>
            <a:solidFill>
              <a:schemeClr val="bg1">
                <a:lumMod val="65000"/>
              </a:schemeClr>
            </a:solidFill>
          </a:ln>
        </p:spPr>
      </p:pic>
      <p:sp>
        <p:nvSpPr>
          <p:cNvPr id="17" name="Titel 1"/>
          <p:cNvSpPr txBox="1">
            <a:spLocks/>
          </p:cNvSpPr>
          <p:nvPr/>
        </p:nvSpPr>
        <p:spPr>
          <a:xfrm>
            <a:off x="371896" y="4225649"/>
            <a:ext cx="7956440" cy="406453"/>
          </a:xfrm>
          <a:prstGeom prst="rect">
            <a:avLst/>
          </a:prstGeom>
        </p:spPr>
        <p:txBody>
          <a:bodyPr vert="horz" lIns="0" tIns="60960" rIns="121920" bIns="6096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2400" b="1" dirty="0">
                <a:solidFill>
                  <a:srgbClr val="6F6F6F"/>
                </a:solidFill>
                <a:latin typeface="Helvetica" charset="0"/>
                <a:ea typeface="Helvetica" charset="0"/>
                <a:cs typeface="Helvetica" charset="0"/>
              </a:rPr>
              <a:t>Burak Yildirim - jobs@finalist.nl – 088 217 08 00</a:t>
            </a:r>
            <a:endParaRPr lang="nl-NL" sz="2400" dirty="0">
              <a:solidFill>
                <a:srgbClr val="6F6F6F"/>
              </a:solidFill>
              <a:latin typeface="Helvetica" charset="0"/>
              <a:ea typeface="Helvetica" charset="0"/>
              <a:cs typeface="Helvetica" charset="0"/>
            </a:endParaRPr>
          </a:p>
        </p:txBody>
      </p:sp>
    </p:spTree>
    <p:extLst>
      <p:ext uri="{BB962C8B-B14F-4D97-AF65-F5344CB8AC3E}">
        <p14:creationId xmlns:p14="http://schemas.microsoft.com/office/powerpoint/2010/main" val="65348569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p:cNvSpPr>
          <p:nvPr/>
        </p:nvSpPr>
        <p:spPr bwMode="auto">
          <a:xfrm>
            <a:off x="530225" y="1879600"/>
            <a:ext cx="10543382"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pPr algn="l"/>
            <a:r>
              <a:rPr lang="en-US" altLang="en-US" sz="3600" dirty="0">
                <a:solidFill>
                  <a:srgbClr val="6C6E70"/>
                </a:solidFill>
                <a:latin typeface="Helvetica" charset="0"/>
                <a:ea typeface="Helvetica" charset="0"/>
                <a:cs typeface="Helvetica" charset="0"/>
                <a:sym typeface="Helvetica" charset="0"/>
              </a:rPr>
              <a:t>Code Labs</a:t>
            </a:r>
          </a:p>
        </p:txBody>
      </p:sp>
      <p:sp>
        <p:nvSpPr>
          <p:cNvPr id="5122" name="Rectangle 2"/>
          <p:cNvSpPr>
            <a:spLocks/>
          </p:cNvSpPr>
          <p:nvPr/>
        </p:nvSpPr>
        <p:spPr bwMode="auto">
          <a:xfrm>
            <a:off x="3117850" y="643415"/>
            <a:ext cx="8806262" cy="5570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052" tIns="15052" rIns="15052" bIns="15052" anchor="ctr">
            <a:spAutoFit/>
          </a:bodyPr>
          <a:lstStyle/>
          <a:p>
            <a:r>
              <a:rPr lang="en-US" altLang="en-US" sz="4500" b="1" dirty="0">
                <a:solidFill>
                  <a:srgbClr val="53585F"/>
                </a:solidFill>
                <a:latin typeface="Helvetica" charset="0"/>
                <a:ea typeface="Helvetica" charset="0"/>
                <a:cs typeface="Helvetica" charset="0"/>
                <a:sym typeface="Helvetica" charset="0"/>
              </a:rPr>
              <a:t>Your First Progressive Web App</a:t>
            </a:r>
          </a:p>
          <a:p>
            <a:r>
              <a:rPr lang="en-US" altLang="en-US" sz="4500" dirty="0">
                <a:solidFill>
                  <a:srgbClr val="53585F"/>
                </a:solidFill>
                <a:latin typeface="Helvetica" charset="0"/>
                <a:ea typeface="Helvetica" charset="0"/>
                <a:cs typeface="Helvetica" charset="0"/>
                <a:sym typeface="Helvetica" charset="0"/>
              </a:rPr>
              <a:t>https://</a:t>
            </a:r>
            <a:r>
              <a:rPr lang="en-US" altLang="en-US" sz="4500" dirty="0" err="1">
                <a:solidFill>
                  <a:srgbClr val="53585F"/>
                </a:solidFill>
                <a:latin typeface="Helvetica" charset="0"/>
                <a:ea typeface="Helvetica" charset="0"/>
                <a:cs typeface="Helvetica" charset="0"/>
                <a:sym typeface="Helvetica" charset="0"/>
              </a:rPr>
              <a:t>goo.gl</a:t>
            </a:r>
            <a:r>
              <a:rPr lang="en-US" altLang="en-US" sz="4500" dirty="0">
                <a:solidFill>
                  <a:srgbClr val="53585F"/>
                </a:solidFill>
                <a:latin typeface="Helvetica" charset="0"/>
                <a:ea typeface="Helvetica" charset="0"/>
                <a:cs typeface="Helvetica" charset="0"/>
                <a:sym typeface="Helvetica" charset="0"/>
              </a:rPr>
              <a:t>/9DJRJq</a:t>
            </a:r>
          </a:p>
          <a:p>
            <a:endParaRPr lang="en-US" altLang="en-US" sz="4500" dirty="0">
              <a:solidFill>
                <a:srgbClr val="53585F"/>
              </a:solidFill>
              <a:latin typeface="Helvetica" charset="0"/>
              <a:ea typeface="Helvetica" charset="0"/>
              <a:cs typeface="Helvetica" charset="0"/>
              <a:sym typeface="Helvetica" charset="0"/>
            </a:endParaRPr>
          </a:p>
          <a:p>
            <a:r>
              <a:rPr lang="en-US" altLang="en-US" sz="4500" b="1" dirty="0">
                <a:solidFill>
                  <a:srgbClr val="53585F"/>
                </a:solidFill>
                <a:latin typeface="Helvetica" charset="0"/>
                <a:ea typeface="Helvetica" charset="0"/>
                <a:cs typeface="Helvetica" charset="0"/>
                <a:sym typeface="Helvetica" charset="0"/>
              </a:rPr>
              <a:t>Debugging Service Workers</a:t>
            </a:r>
          </a:p>
          <a:p>
            <a:r>
              <a:rPr lang="en-US" altLang="en-US" sz="4500" dirty="0">
                <a:solidFill>
                  <a:srgbClr val="53585F"/>
                </a:solidFill>
                <a:latin typeface="Helvetica" charset="0"/>
                <a:ea typeface="Helvetica" charset="0"/>
                <a:cs typeface="Helvetica" charset="0"/>
                <a:sym typeface="Helvetica" charset="0"/>
              </a:rPr>
              <a:t>https://</a:t>
            </a:r>
            <a:r>
              <a:rPr lang="en-US" altLang="en-US" sz="4500" dirty="0" err="1">
                <a:solidFill>
                  <a:srgbClr val="53585F"/>
                </a:solidFill>
                <a:latin typeface="Helvetica" charset="0"/>
                <a:ea typeface="Helvetica" charset="0"/>
                <a:cs typeface="Helvetica" charset="0"/>
                <a:sym typeface="Helvetica" charset="0"/>
              </a:rPr>
              <a:t>goo.gl</a:t>
            </a:r>
            <a:r>
              <a:rPr lang="en-US" altLang="en-US" sz="4500" dirty="0">
                <a:solidFill>
                  <a:srgbClr val="53585F"/>
                </a:solidFill>
                <a:latin typeface="Helvetica" charset="0"/>
                <a:ea typeface="Helvetica" charset="0"/>
                <a:cs typeface="Helvetica" charset="0"/>
                <a:sym typeface="Helvetica" charset="0"/>
              </a:rPr>
              <a:t>/</a:t>
            </a:r>
            <a:r>
              <a:rPr lang="en-US" altLang="en-US" sz="4500" dirty="0" err="1">
                <a:solidFill>
                  <a:srgbClr val="53585F"/>
                </a:solidFill>
                <a:latin typeface="Helvetica" charset="0"/>
                <a:ea typeface="Helvetica" charset="0"/>
                <a:cs typeface="Helvetica" charset="0"/>
                <a:sym typeface="Helvetica" charset="0"/>
              </a:rPr>
              <a:t>suGNRb</a:t>
            </a:r>
            <a:endParaRPr lang="en-US" altLang="en-US" sz="4500" dirty="0">
              <a:solidFill>
                <a:srgbClr val="53585F"/>
              </a:solidFill>
              <a:latin typeface="Helvetica" charset="0"/>
              <a:ea typeface="Helvetica" charset="0"/>
              <a:cs typeface="Helvetica" charset="0"/>
              <a:sym typeface="Helvetica" charset="0"/>
            </a:endParaRPr>
          </a:p>
          <a:p>
            <a:endParaRPr lang="en-US" altLang="en-US" sz="4500" dirty="0">
              <a:solidFill>
                <a:srgbClr val="53585F"/>
              </a:solidFill>
              <a:latin typeface="Helvetica" charset="0"/>
              <a:ea typeface="Helvetica" charset="0"/>
              <a:cs typeface="Helvetica" charset="0"/>
              <a:sym typeface="Helvetica" charset="0"/>
            </a:endParaRPr>
          </a:p>
          <a:p>
            <a:r>
              <a:rPr lang="en-US" altLang="en-US" sz="4500" b="1" dirty="0">
                <a:solidFill>
                  <a:srgbClr val="53585F"/>
                </a:solidFill>
                <a:latin typeface="Helvetica" charset="0"/>
                <a:ea typeface="Helvetica" charset="0"/>
                <a:cs typeface="Helvetica" charset="0"/>
                <a:sym typeface="Helvetica" charset="0"/>
              </a:rPr>
              <a:t>Push Notifications</a:t>
            </a:r>
          </a:p>
          <a:p>
            <a:r>
              <a:rPr lang="en-US" altLang="en-US" sz="4500" dirty="0">
                <a:solidFill>
                  <a:srgbClr val="53585F"/>
                </a:solidFill>
                <a:latin typeface="Helvetica" charset="0"/>
                <a:ea typeface="Helvetica" charset="0"/>
                <a:cs typeface="Helvetica" charset="0"/>
                <a:sym typeface="Helvetica" charset="0"/>
              </a:rPr>
              <a:t>https://</a:t>
            </a:r>
            <a:r>
              <a:rPr lang="en-US" altLang="en-US" sz="4500" dirty="0" err="1">
                <a:solidFill>
                  <a:srgbClr val="53585F"/>
                </a:solidFill>
                <a:latin typeface="Helvetica" charset="0"/>
                <a:ea typeface="Helvetica" charset="0"/>
                <a:cs typeface="Helvetica" charset="0"/>
                <a:sym typeface="Helvetica" charset="0"/>
              </a:rPr>
              <a:t>goo.gl</a:t>
            </a:r>
            <a:r>
              <a:rPr lang="en-US" altLang="en-US" sz="4500" dirty="0">
                <a:solidFill>
                  <a:srgbClr val="53585F"/>
                </a:solidFill>
                <a:latin typeface="Helvetica" charset="0"/>
                <a:ea typeface="Helvetica" charset="0"/>
                <a:cs typeface="Helvetica" charset="0"/>
                <a:sym typeface="Helvetica" charset="0"/>
              </a:rPr>
              <a:t>/</a:t>
            </a:r>
            <a:r>
              <a:rPr lang="en-US" altLang="en-US" sz="4500" dirty="0" err="1">
                <a:solidFill>
                  <a:srgbClr val="53585F"/>
                </a:solidFill>
                <a:latin typeface="Helvetica" charset="0"/>
                <a:ea typeface="Helvetica" charset="0"/>
                <a:cs typeface="Helvetica" charset="0"/>
                <a:sym typeface="Helvetica" charset="0"/>
              </a:rPr>
              <a:t>NTwlNv</a:t>
            </a:r>
            <a:endParaRPr lang="en-US" altLang="en-US" sz="4500" dirty="0">
              <a:solidFill>
                <a:srgbClr val="53585F"/>
              </a:solidFill>
              <a:latin typeface="Helvetica" charset="0"/>
              <a:ea typeface="Helvetica" charset="0"/>
              <a:cs typeface="Helvetica" charset="0"/>
              <a:sym typeface="Helvetica" charset="0"/>
            </a:endParaRPr>
          </a:p>
        </p:txBody>
      </p:sp>
    </p:spTree>
    <p:extLst>
      <p:ext uri="{BB962C8B-B14F-4D97-AF65-F5344CB8AC3E}">
        <p14:creationId xmlns:p14="http://schemas.microsoft.com/office/powerpoint/2010/main" val="196329580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2770"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1"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2"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3"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32774" name="Group 6"/>
          <p:cNvGrpSpPr>
            <a:grpSpLocks/>
          </p:cNvGrpSpPr>
          <p:nvPr/>
        </p:nvGrpSpPr>
        <p:grpSpPr bwMode="auto">
          <a:xfrm>
            <a:off x="2399507" y="3400425"/>
            <a:ext cx="2375694" cy="2375694"/>
            <a:chOff x="0" y="0"/>
            <a:chExt cx="4751563" cy="4751563"/>
          </a:xfrm>
        </p:grpSpPr>
        <p:sp>
          <p:nvSpPr>
            <p:cNvPr id="32775"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6"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7"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2778" name="Group 10"/>
          <p:cNvGrpSpPr>
            <a:grpSpLocks/>
          </p:cNvGrpSpPr>
          <p:nvPr/>
        </p:nvGrpSpPr>
        <p:grpSpPr bwMode="auto">
          <a:xfrm>
            <a:off x="2399507" y="648494"/>
            <a:ext cx="2375694" cy="2375694"/>
            <a:chOff x="0" y="0"/>
            <a:chExt cx="4751563" cy="4751563"/>
          </a:xfrm>
        </p:grpSpPr>
        <p:sp>
          <p:nvSpPr>
            <p:cNvPr id="32779"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80"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2781" name="Group 13"/>
            <p:cNvGrpSpPr>
              <a:grpSpLocks/>
            </p:cNvGrpSpPr>
            <p:nvPr/>
          </p:nvGrpSpPr>
          <p:grpSpPr bwMode="auto">
            <a:xfrm>
              <a:off x="1234145" y="1236566"/>
              <a:ext cx="2321810" cy="2328211"/>
              <a:chOff x="-1" y="0"/>
              <a:chExt cx="2321810" cy="2328211"/>
            </a:xfrm>
          </p:grpSpPr>
          <p:sp>
            <p:nvSpPr>
              <p:cNvPr id="32782"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3"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4"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5"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6"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7"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8"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9"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90"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15621509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dissolve">
                                      <p:cBhvr>
                                        <p:cTn id="7" dur="500"/>
                                        <p:tgtEl>
                                          <p:spTgt spid="3277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773"/>
                                        </p:tgtEl>
                                        <p:attrNameLst>
                                          <p:attrName>style.visibility</p:attrName>
                                        </p:attrNameLst>
                                      </p:cBhvr>
                                      <p:to>
                                        <p:strVal val="visible"/>
                                      </p:to>
                                    </p:set>
                                    <p:animEffect transition="in" filter="dissolve">
                                      <p:cBhvr>
                                        <p:cTn id="11"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autoUpdateAnimBg="0"/>
      <p:bldP spid="32773"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TotalTime>
  <Words>6203</Words>
  <Application>Microsoft Macintosh PowerPoint</Application>
  <PresentationFormat>Widescreen</PresentationFormat>
  <Paragraphs>601</Paragraphs>
  <Slides>88</Slides>
  <Notes>86</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Calibri</vt:lpstr>
      <vt:lpstr>Calibri Light</vt:lpstr>
      <vt:lpstr>PT Sans</vt:lpstr>
      <vt:lpstr>Raleway</vt:lpstr>
      <vt:lpstr>Source Sans Pro</vt:lpstr>
      <vt:lpstr>Arial</vt:lpstr>
      <vt:lpstr>Consolas</vt:lpstr>
      <vt:lpstr>Helvetica</vt:lpstr>
      <vt:lpstr>Helvetica Light</vt:lpstr>
      <vt:lpstr>Office Theme</vt:lpstr>
      <vt:lpstr>Going Offline with Progressive Web Apps</vt:lpstr>
      <vt:lpstr>PowerPoint Presentation</vt:lpstr>
      <vt:lpstr>PowerPoint Presentation</vt:lpstr>
      <vt:lpstr>PowerPoint Presentation</vt:lpstr>
      <vt:lpstr>PowerPoint Presentation</vt:lpstr>
      <vt:lpstr>PowerPoint Presentation</vt:lpstr>
      <vt:lpstr>80%</vt:lpstr>
      <vt:lpstr>PowerPoint Presentation</vt:lpstr>
      <vt:lpstr>PowerPoint Presentation</vt:lpstr>
      <vt:lpstr>PowerPoint Presentation</vt:lpstr>
      <vt:lpstr>ZERO</vt:lpstr>
      <vt:lpstr>PowerPoint Presentation</vt:lpstr>
      <vt:lpstr>PowerPoint Presentation</vt:lpstr>
      <vt:lpstr>Progressive Web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60%</vt:lpstr>
      <vt:lpstr>PowerPoint Presentation</vt:lpstr>
      <vt:lpstr>PowerPoint Presentation</vt:lpstr>
      <vt:lpstr>PowerPoint Presentation</vt:lpstr>
      <vt:lpstr>PowerPoint Presentation</vt:lpstr>
      <vt:lpstr>PowerPoint Presentation</vt:lpstr>
      <vt:lpstr>PowerPoint Presentation</vt:lpstr>
      <vt:lpstr>Service Worker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the Service Worker</vt:lpstr>
      <vt:lpstr>Register the Service Worker</vt:lpstr>
      <vt:lpstr>PowerPoint Presentation</vt:lpstr>
      <vt:lpstr>Add an install Event Handler</vt:lpstr>
      <vt:lpstr>PowerPoint Presentation</vt:lpstr>
      <vt:lpstr>Pre-fetch the App Resources</vt:lpstr>
      <vt:lpstr>Pre-fetch the App Resources</vt:lpstr>
      <vt:lpstr>Pre-fetch the App Resources</vt:lpstr>
      <vt:lpstr>Pre-fetch the App Resources</vt:lpstr>
      <vt:lpstr>PowerPoint Presentation</vt:lpstr>
      <vt:lpstr>Add an activate Event Handler</vt:lpstr>
      <vt:lpstr>Add an activate Event Handler</vt:lpstr>
      <vt:lpstr>PowerPoint Presentation</vt:lpstr>
      <vt:lpstr>PowerPoint Presentation</vt:lpstr>
      <vt:lpstr>Add a fetch Event Handler</vt:lpstr>
      <vt:lpstr>Add a fetch Event Handler</vt:lpstr>
      <vt:lpstr>Add a fetch Event Handler</vt:lpstr>
      <vt:lpstr>Add a fetch Event Handler</vt:lpstr>
      <vt:lpstr>PowerPoint Presentation</vt:lpstr>
      <vt:lpstr>Scope</vt:lpstr>
      <vt:lpstr>Scope</vt:lpstr>
      <vt:lpstr>Scope</vt:lpstr>
      <vt:lpstr>Scope</vt:lpstr>
      <vt:lpstr>PowerPoint Presentation</vt:lpstr>
      <vt:lpstr>PowerPoint Presentation</vt:lpstr>
      <vt:lpstr>PowerPoint Presentation</vt:lpstr>
      <vt:lpstr>PowerPoint Presentation</vt:lpstr>
      <vt:lpstr>PowerPoint Presentation</vt:lpstr>
      <vt:lpstr>PowerPoint Presentation</vt:lpstr>
      <vt:lpstr>control</vt:lpstr>
      <vt:lpstr>PowerPoint Presentation</vt:lpstr>
      <vt:lpstr>PowerPoint Presentation</vt:lpstr>
      <vt:lpstr>PowerPoint Presentation</vt:lpstr>
      <vt:lpstr>PowerPoint Presentation</vt:lpstr>
      <vt:lpstr>PowerPoint Presentation</vt:lpstr>
      <vt:lpstr>PowerPoint Presentation</vt:lpstr>
      <vt:lpstr>Cache first in sw-toolbox</vt:lpstr>
      <vt:lpstr>PowerPoint Presentation</vt:lpstr>
      <vt:lpstr>sw-precache</vt:lpstr>
      <vt:lpstr>PowerPoint Presentation</vt:lpstr>
      <vt:lpstr>HTTPS is a crucial part of the user experience</vt:lpstr>
      <vt:lpstr>PowerPoint Presentation</vt:lpstr>
      <vt:lpstr>PowerPoint Presentation</vt:lpstr>
      <vt:lpstr>PowerPoint Presentation</vt:lpstr>
      <vt:lpstr>PowerPoint Presentation</vt:lpstr>
      <vt:lpstr>PowerPoint Presentation</vt:lpstr>
      <vt:lpstr>Polymer</vt:lpstr>
      <vt:lpstr>Firebase</vt:lpstr>
      <vt:lpstr>Workshop</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dc:title>
  <dc:creator>Adolfo Benedetti</dc:creator>
  <cp:lastModifiedBy>Adolfo Benedetti</cp:lastModifiedBy>
  <cp:revision>29</cp:revision>
  <dcterms:created xsi:type="dcterms:W3CDTF">2016-10-07T11:39:30Z</dcterms:created>
  <dcterms:modified xsi:type="dcterms:W3CDTF">2016-10-08T10:43:39Z</dcterms:modified>
</cp:coreProperties>
</file>